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546" r:id="rId1"/>
  </p:sldMasterIdLst>
  <p:notesMasterIdLst>
    <p:notesMasterId r:id="rId17"/>
  </p:notesMasterIdLst>
  <p:handoutMasterIdLst>
    <p:handoutMasterId r:id="rId18"/>
  </p:handoutMasterIdLst>
  <p:sldIdLst>
    <p:sldId id="257" r:id="rId2"/>
    <p:sldId id="284" r:id="rId3"/>
    <p:sldId id="285" r:id="rId4"/>
    <p:sldId id="286" r:id="rId5"/>
    <p:sldId id="287" r:id="rId6"/>
    <p:sldId id="259" r:id="rId7"/>
    <p:sldId id="260" r:id="rId8"/>
    <p:sldId id="263" r:id="rId9"/>
    <p:sldId id="261" r:id="rId10"/>
    <p:sldId id="262" r:id="rId11"/>
    <p:sldId id="266" r:id="rId12"/>
    <p:sldId id="282" r:id="rId13"/>
    <p:sldId id="283" r:id="rId14"/>
    <p:sldId id="280" r:id="rId15"/>
    <p:sldId id="281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84" autoAdjust="0"/>
    <p:restoredTop sz="90971" autoAdjust="0"/>
  </p:normalViewPr>
  <p:slideViewPr>
    <p:cSldViewPr>
      <p:cViewPr varScale="1">
        <p:scale>
          <a:sx n="66" d="100"/>
          <a:sy n="66" d="100"/>
        </p:scale>
        <p:origin x="72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81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"/>
              </a:defRPr>
            </a:lvl1pPr>
          </a:lstStyle>
          <a:p>
            <a:pPr>
              <a:defRPr/>
            </a:pPr>
            <a:r>
              <a:rPr lang="en-US"/>
              <a:t>Chillicothe CSD Five Year Forecast Update for May 2011 Filing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"/>
              </a:defRPr>
            </a:lvl1pPr>
          </a:lstStyle>
          <a:p>
            <a:pPr>
              <a:defRPr/>
            </a:pPr>
            <a:r>
              <a:rPr lang="en-US"/>
              <a:t>2/22/2011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8980BE6-E204-4A95-A1DF-1FC50DEF42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"/>
              </a:defRPr>
            </a:lvl1pPr>
          </a:lstStyle>
          <a:p>
            <a:pPr>
              <a:defRPr/>
            </a:pPr>
            <a:r>
              <a:rPr lang="en-US"/>
              <a:t>Chillicothe CSD Five Year Forecast Update for May 2011 Filing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"/>
              </a:defRPr>
            </a:lvl1pPr>
          </a:lstStyle>
          <a:p>
            <a:pPr>
              <a:defRPr/>
            </a:pPr>
            <a:r>
              <a:rPr lang="en-US"/>
              <a:t>2/22/2011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F8780E1-BD58-4ED2-8E48-682FF3A8EA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6D767544-9AC7-44E4-A2FB-749889DC3914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  <p:sp>
        <p:nvSpPr>
          <p:cNvPr id="512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smtClean="0"/>
              <a:t>2/22/2011</a:t>
            </a:r>
          </a:p>
        </p:txBody>
      </p:sp>
      <p:sp>
        <p:nvSpPr>
          <p:cNvPr id="5126" name="Header Placeholder 5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r>
              <a:rPr lang="en-US" altLang="en-US" sz="1200" smtClean="0"/>
              <a:t>Chillicothe CSD Five Year Forecast Update for May 2011 Filing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B157C-043B-4F5A-85B7-8B33548A53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991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7283C-ABAB-4856-9A23-FB24519F396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4126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86560-F607-4F03-B5D3-B36118FB03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1513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30725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371A8-992C-44C1-93C0-1295B51A24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6812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ADFA3-74EC-47F2-8D4A-9C3A6C643F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5005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938A0-1E9C-48E4-BECD-42332E4103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2497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5C337-8AB1-4315-B542-04C69FEFE5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0049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46EBE-5FDC-468C-B51A-31EA2EB263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315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9B986-E66D-42EA-BBED-6AA578AAF9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599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BF97D-6DF8-461C-9AE7-FE6CE9033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6543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C8C28-FF71-41D9-86F5-BB0ABF85A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7070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005E-EB1E-4B98-987F-BE0906B295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360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30DCDB1-AE98-4243-8509-0B448F2578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7" r:id="rId1"/>
    <p:sldLayoutId id="2147484548" r:id="rId2"/>
    <p:sldLayoutId id="2147484549" r:id="rId3"/>
    <p:sldLayoutId id="2147484550" r:id="rId4"/>
    <p:sldLayoutId id="2147484551" r:id="rId5"/>
    <p:sldLayoutId id="2147484552" r:id="rId6"/>
    <p:sldLayoutId id="2147484553" r:id="rId7"/>
    <p:sldLayoutId id="2147484554" r:id="rId8"/>
    <p:sldLayoutId id="2147484555" r:id="rId9"/>
    <p:sldLayoutId id="2147484556" r:id="rId10"/>
    <p:sldLayoutId id="2147484557" r:id="rId11"/>
    <p:sldLayoutId id="2147484558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HFS\K12$\SHARED\Forecasts\Coshocton\Coshocton.xlsx!Graphs!%5bCoshocton.xlsx%5dGraphs%20Chart%207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HFS\K12$\SHARED\Forecasts\Coshocton\Coshocton.xlsx!Graphs!%5bCoshocton.xlsx%5dGraphs%20Chart%209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HFS\K12$\SHARED\Forecasts\Coshocton\Coshocton.xlsx!Graphs!%5bCoshocton.xlsx%5dGraphs%20Chart%2015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HFS\K12$\SHARED\Forecasts\Coshocton\Coshocton.xlsx!Graphs!%5bCoshocton.xlsx%5dGraphs%20Chart%20804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HFS\K12$\SHARED\Forecasts\Coshocton\Coshocton.xlsx!Graphs!%5bCoshocton.xlsx%5dGraphs%20Chart%202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HFS\K12$\SHARED\Forecasts\Coshocton\Coshocton.xlsx!Graphs!%5bCoshocton.xlsx%5dGraphs%20Chart%205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file:///\\CMHFS\K12$\SHARED\Forecasts\Coshocton\Coshocton.xlsx!Graphs!%5bCoshocton.xlsx%5dGraphs%20Chart%203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23900" y="1292225"/>
            <a:ext cx="7848600" cy="1066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  <a:t>Coshocton City School District</a:t>
            </a:r>
            <a:b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General Fund </a:t>
            </a:r>
            <a:b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Five Year Forecast</a:t>
            </a:r>
            <a:b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July 1, 2023 Through June 30, 2027</a:t>
            </a:r>
            <a:b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1800" dirty="0" smtClean="0">
                <a:latin typeface="Times" panose="02020603050405020304" pitchFamily="18" charset="0"/>
                <a:cs typeface="Times" panose="02020603050405020304" pitchFamily="18" charset="0"/>
              </a:rPr>
              <a:t>November 17, 2022</a:t>
            </a:r>
            <a:r>
              <a:rPr lang="en-US" sz="18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en-US" sz="1800" dirty="0" smtClean="0">
                <a:solidFill>
                  <a:srgbClr val="FF0000"/>
                </a:solidFill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Presented By Terri Eyerman, Treasurer/CFO</a:t>
            </a:r>
          </a:p>
        </p:txBody>
      </p:sp>
      <p:pic>
        <p:nvPicPr>
          <p:cNvPr id="4" name="Picture 3" descr="C:\Users\local_rjenkins\INetCache\Content.Word\coshocton_header_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09800"/>
            <a:ext cx="5781675" cy="15795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Notes About Our Operating Revenue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066800"/>
            <a:ext cx="83820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en-US" altLang="en-US" sz="18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/>
              <a:t>HB110 Fair School Funding Plan made many changes to state funding payments and expenses. Funds students where educated.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/>
              <a:t>This will generally Lower Line 1.06, may increase Line 1.035 &amp; 1.04 while lowering costs on line 3.03 for direct payments for OE, Community &amp; STEM schools and scholarships.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1800" dirty="0"/>
              <a:t>School Funding Plan has us frozen on a guarantee in FY22 and FY23 not likely to change.</a:t>
            </a:r>
          </a:p>
          <a:p>
            <a:pPr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Total revenue is estimated to grow by less than 1% annually over the next 5 years while expense are estimated to grow by </a:t>
            </a:r>
            <a:r>
              <a:rPr lang="en-US" sz="1800" dirty="0" smtClean="0"/>
              <a:t>an average 6% </a:t>
            </a:r>
            <a:r>
              <a:rPr lang="en-US" sz="1800" dirty="0"/>
              <a:t>a year.</a:t>
            </a:r>
          </a:p>
          <a:p>
            <a:pPr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Enrollment </a:t>
            </a:r>
            <a:r>
              <a:rPr lang="en-US" sz="1800" dirty="0"/>
              <a:t>growth will not necessarily translate into added revenues especially if we are on the foundation guarantee.</a:t>
            </a:r>
          </a:p>
          <a:p>
            <a:pPr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Not a lot of positive news about revenue growth.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l"/>
              <a:defRPr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" y="228600"/>
            <a:ext cx="8458200" cy="762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Est. General Fund Expenditures FY23</a:t>
            </a:r>
          </a:p>
        </p:txBody>
      </p:sp>
      <p:sp>
        <p:nvSpPr>
          <p:cNvPr id="11267" name="Text Box 8"/>
          <p:cNvSpPr txBox="1">
            <a:spLocks noChangeArrowheads="1"/>
          </p:cNvSpPr>
          <p:nvPr/>
        </p:nvSpPr>
        <p:spPr bwMode="auto">
          <a:xfrm>
            <a:off x="771525" y="5453063"/>
            <a:ext cx="760095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Wages and benefits are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78% </a:t>
            </a:r>
          </a:p>
          <a:p>
            <a:pPr>
              <a:spcBef>
                <a:spcPct val="0"/>
              </a:spcBef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Services </a:t>
            </a: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that include tuition and utilities is the next largest area of the forecast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2351401"/>
              </p:ext>
            </p:extLst>
          </p:nvPr>
        </p:nvGraphicFramePr>
        <p:xfrm>
          <a:off x="915988" y="1143000"/>
          <a:ext cx="7151687" cy="402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4" name="Worksheet" r:id="rId3" imgW="7600822" imgH="4276820" progId="Excel.Sheet.12">
                  <p:link updateAutomatic="1"/>
                </p:oleObj>
              </mc:Choice>
              <mc:Fallback>
                <p:oleObj name="Worksheet" r:id="rId3" imgW="7600822" imgH="427682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5988" y="1143000"/>
                        <a:ext cx="7151687" cy="402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en-US" sz="2800" dirty="0" smtClean="0">
                <a:latin typeface="Times" panose="02020603050405020304" pitchFamily="18" charset="0"/>
                <a:cs typeface="Times" panose="02020603050405020304" pitchFamily="18" charset="0"/>
              </a:rPr>
              <a:t>General Fund Expenditures By Object </a:t>
            </a:r>
            <a:br>
              <a:rPr lang="en-US" altLang="en-US" sz="28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altLang="en-US" sz="2800" dirty="0" smtClean="0">
                <a:latin typeface="Times" panose="02020603050405020304" pitchFamily="18" charset="0"/>
                <a:cs typeface="Times" panose="02020603050405020304" pitchFamily="18" charset="0"/>
              </a:rPr>
              <a:t>Act. FY20 through Est. FY27</a:t>
            </a: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609600" y="5586413"/>
            <a:ext cx="691936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cs typeface="Times" panose="02020603050405020304" pitchFamily="18" charset="0"/>
              </a:rPr>
              <a:t>Costs continue to rise </a:t>
            </a:r>
            <a:r>
              <a:rPr lang="en-US" sz="2200" dirty="0" smtClean="0">
                <a:cs typeface="Times" panose="02020603050405020304" pitchFamily="18" charset="0"/>
              </a:rPr>
              <a:t>faster than revenue.</a:t>
            </a:r>
            <a:endParaRPr lang="en-US" sz="2200" dirty="0">
              <a:cs typeface="Times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cs typeface="Times" panose="02020603050405020304" pitchFamily="18" charset="0"/>
              </a:rPr>
              <a:t>Purchased Services and Benefits are growing the </a:t>
            </a:r>
            <a:r>
              <a:rPr lang="en-US" sz="2200" dirty="0" smtClean="0">
                <a:cs typeface="Times" panose="02020603050405020304" pitchFamily="18" charset="0"/>
              </a:rPr>
              <a:t>fastest.</a:t>
            </a:r>
            <a:endParaRPr lang="en-US" sz="2200" dirty="0">
              <a:cs typeface="Times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200" dirty="0">
              <a:cs typeface="Times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4497196"/>
              </p:ext>
            </p:extLst>
          </p:nvPr>
        </p:nvGraphicFramePr>
        <p:xfrm>
          <a:off x="609600" y="1217613"/>
          <a:ext cx="7729538" cy="436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8" name="Worksheet" r:id="rId3" imgW="7534206" imgH="4972050" progId="Excel.Sheet.12">
                  <p:link updateAutomatic="1"/>
                </p:oleObj>
              </mc:Choice>
              <mc:Fallback>
                <p:oleObj name="Worksheet" r:id="rId3" imgW="7534206" imgH="497205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600" y="1217613"/>
                        <a:ext cx="7729538" cy="436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001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Days of True Cash </a:t>
            </a:r>
            <a:b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en-US" altLang="en-US" sz="3600" dirty="0" smtClean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733425" y="4876800"/>
            <a:ext cx="767715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GFOA recommends 60 days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cash.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The district projects a negative cash balance in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FY26 even with the levy renewal.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5330675"/>
              </p:ext>
            </p:extLst>
          </p:nvPr>
        </p:nvGraphicFramePr>
        <p:xfrm>
          <a:off x="708025" y="1123950"/>
          <a:ext cx="7677150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63" name="Worksheet" r:id="rId3" imgW="7677159" imgH="3505009" progId="Excel.Sheet.12">
                  <p:link updateAutomatic="1"/>
                </p:oleObj>
              </mc:Choice>
              <mc:Fallback>
                <p:oleObj name="Worksheet" r:id="rId3" imgW="7677159" imgH="3505009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8025" y="1123950"/>
                        <a:ext cx="7677150" cy="350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Items to Consider About Our Finances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70% of our revenues controlled by the state budget process.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ESSER Funds helps reduce General Fund costs in FY22-24.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Future funding is uncertain still for FY24-27 as Fair School Funding Plan not funded beyond FY23.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Other proposals like College Credit Plus, excess costs and tuition are expected to increase our costs going forward.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Begin to deficit spend in FY24.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We must continue to reduce expenditures to eliminate the projected negative cash balances.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Thank You for Listening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Questions and Answers</a:t>
            </a:r>
          </a:p>
        </p:txBody>
      </p:sp>
      <p:pic>
        <p:nvPicPr>
          <p:cNvPr id="5" name="Picture 4" descr="C:\Users\local_rjenkins\INetCache\Content.Word\coshocton_header_logo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919413"/>
            <a:ext cx="6553200" cy="17287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" panose="02020603050405020304" pitchFamily="18" charset="0"/>
                <a:cs typeface="Times" panose="02020603050405020304" pitchFamily="18" charset="0"/>
              </a:rPr>
              <a:t>O.R.C. and O.A.C. Requirements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990601"/>
            <a:ext cx="8458200" cy="5410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000" dirty="0" smtClean="0"/>
          </a:p>
          <a:p>
            <a:pPr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O.R.C. 5705.391 and O.A.C. 3301-92-04</a:t>
            </a:r>
          </a:p>
          <a:p>
            <a:pPr lvl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Require a Board of Education to submit a five-year projection of operational revenues and expenditures along with assumptions to the Ohio Department of Education prior to November 30th  and an update by May 31st of each fiscal year</a:t>
            </a:r>
          </a:p>
          <a:p>
            <a:pPr lvl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endParaRPr 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Required funds to be included in the five-year forecast are:</a:t>
            </a:r>
          </a:p>
          <a:p>
            <a:pPr lvl="2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General Funds (001)</a:t>
            </a:r>
          </a:p>
          <a:p>
            <a:pPr lvl="2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Any special cost center associated with general fund money</a:t>
            </a:r>
          </a:p>
          <a:p>
            <a:pPr lvl="2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Emergency levy funds (016)</a:t>
            </a:r>
          </a:p>
          <a:p>
            <a:pPr lvl="2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latin typeface="Times" panose="02020603050405020304" pitchFamily="18" charset="0"/>
                <a:cs typeface="Times" panose="02020603050405020304" pitchFamily="18" charset="0"/>
              </a:rPr>
              <a:t>Any debt service (002) activity that would otherwise have gone to the general fund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l"/>
              <a:defRPr/>
            </a:pPr>
            <a:endParaRPr lang="en-US" sz="2000" dirty="0"/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Font typeface="Wingdings" charset="2"/>
              <a:buChar char="l"/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66058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5344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>
                <a:latin typeface="Times" panose="02020603050405020304" pitchFamily="18" charset="0"/>
                <a:cs typeface="Times" panose="02020603050405020304" pitchFamily="18" charset="0"/>
              </a:rPr>
              <a:t>Purposes and Objectives of the Forecast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990601"/>
            <a:ext cx="8458200" cy="5410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000" dirty="0" smtClean="0"/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r>
              <a:rPr kumimoji="1" lang="en-US" sz="2800" dirty="0">
                <a:latin typeface="Times" panose="02020603050405020304" pitchFamily="18" charset="0"/>
                <a:cs typeface="Times" panose="02020603050405020304" pitchFamily="18" charset="0"/>
              </a:rPr>
              <a:t>To engage the Board of Education and the community in long range planning and discussions of financial issues facing the school district.</a:t>
            </a:r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endParaRPr kumimoji="1" lang="en-US" sz="2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r>
              <a:rPr kumimoji="1" lang="en-US" sz="2800" dirty="0">
                <a:latin typeface="Times" panose="02020603050405020304" pitchFamily="18" charset="0"/>
                <a:cs typeface="Times" panose="02020603050405020304" pitchFamily="18" charset="0"/>
              </a:rPr>
              <a:t>To serve as a basis for determining the school district’s ability to sign the certificate required by O.R.C. 5705.412, commonly known as the “412 certificate”.</a:t>
            </a:r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endParaRPr kumimoji="1" lang="en-US" sz="28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r>
              <a:rPr kumimoji="1" lang="en-US" sz="2800" dirty="0">
                <a:latin typeface="Times" panose="02020603050405020304" pitchFamily="18" charset="0"/>
                <a:cs typeface="Times" panose="02020603050405020304" pitchFamily="18" charset="0"/>
              </a:rPr>
              <a:t>To provide a method for the Ohio Department of Education and Auditor of State to identify school districts with potential financial problems.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Font typeface="Wingdings" charset="2"/>
              <a:buChar char="l"/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63847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dirty="0">
                <a:latin typeface="Times" panose="02020603050405020304" pitchFamily="18" charset="0"/>
                <a:cs typeface="Times" panose="02020603050405020304" pitchFamily="18" charset="0"/>
              </a:rPr>
              <a:t>Before we get to the numbers …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990601"/>
            <a:ext cx="8458200" cy="5410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000" dirty="0"/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r>
              <a:rPr kumimoji="1"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A financial forecast is somewhat like a painting of the future based upon a snapshot of today.</a:t>
            </a:r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r>
              <a:rPr kumimoji="1"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The five-year forecast is viewed as a key management tool and should be updated periodically.</a:t>
            </a:r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r>
              <a:rPr kumimoji="1"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In a financial forecast, the numbers only tell a small part of the story.  For the numbers to be meaningful, one must review and consider the </a:t>
            </a:r>
            <a:r>
              <a:rPr kumimoji="1" lang="en-US" sz="2400" i="1" u="sng" dirty="0">
                <a:latin typeface="Times" panose="02020603050405020304" pitchFamily="18" charset="0"/>
                <a:cs typeface="Times" panose="02020603050405020304" pitchFamily="18" charset="0"/>
              </a:rPr>
              <a:t>Notes and Assumptions</a:t>
            </a:r>
            <a:r>
              <a:rPr kumimoji="1"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 before drawing conclusions or using the data as a basis for other calculations.</a:t>
            </a:r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r>
              <a:rPr kumimoji="1"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The five-year forecast encourages district management teams to examine future years’ projections and identify when challenges will arise.</a:t>
            </a:r>
          </a:p>
          <a:p>
            <a:pPr lvl="0">
              <a:lnSpc>
                <a:spcPct val="90000"/>
              </a:lnSpc>
              <a:buClrTx/>
              <a:buSzTx/>
              <a:buFontTx/>
              <a:buChar char="•"/>
              <a:defRPr/>
            </a:pPr>
            <a:r>
              <a:rPr kumimoji="1"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This helps district management to be proactive in meeting those challenges</a:t>
            </a:r>
            <a:r>
              <a:rPr kumimoji="1" lang="en-US" sz="2000" dirty="0">
                <a:latin typeface="Times" panose="02020603050405020304" pitchFamily="18" charset="0"/>
                <a:cs typeface="Times" panose="02020603050405020304" pitchFamily="18" charset="0"/>
              </a:rPr>
              <a:t>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  <a:buFont typeface="Wingdings" charset="2"/>
              <a:buChar char="l"/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36853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4"/>
            <a:ext cx="8229600" cy="71278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  <a:t/>
            </a:r>
            <a:b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</a:br>
            <a:r>
              <a:rPr lang="en-US" sz="4000" dirty="0" smtClean="0">
                <a:latin typeface="Times" panose="02020603050405020304" pitchFamily="18" charset="0"/>
                <a:cs typeface="Times" panose="02020603050405020304" pitchFamily="18" charset="0"/>
              </a:rPr>
              <a:t>Key </a:t>
            </a:r>
            <a:r>
              <a:rPr lang="en-US" sz="4000" dirty="0">
                <a:latin typeface="Times" panose="02020603050405020304" pitchFamily="18" charset="0"/>
                <a:cs typeface="Times" panose="02020603050405020304" pitchFamily="18" charset="0"/>
              </a:rPr>
              <a:t>Line Items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2900" y="990601"/>
            <a:ext cx="8458200" cy="5410200"/>
          </a:xfrm>
        </p:spPr>
        <p:txBody>
          <a:bodyPr/>
          <a:lstStyle/>
          <a:p>
            <a:pPr marL="0" lvl="0" indent="0">
              <a:lnSpc>
                <a:spcPct val="90000"/>
              </a:lnSpc>
              <a:buClrTx/>
              <a:buSzTx/>
              <a:buNone/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The five-year forecast is divided into two sections: </a:t>
            </a:r>
            <a:r>
              <a:rPr lang="en-US" sz="2400" dirty="0" smtClean="0">
                <a:latin typeface="Times" panose="02020603050405020304" pitchFamily="18" charset="0"/>
                <a:cs typeface="Times" panose="02020603050405020304" pitchFamily="18" charset="0"/>
              </a:rPr>
              <a:t>revenue </a:t>
            </a: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and expenditures.</a:t>
            </a: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A district’s revenue is made up of two main sources, local and state funding.</a:t>
            </a: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endParaRPr lang="en-US" sz="24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  <a:defRPr/>
            </a:pPr>
            <a:r>
              <a:rPr lang="en-US" sz="2400" dirty="0">
                <a:latin typeface="Times" panose="02020603050405020304" pitchFamily="18" charset="0"/>
                <a:cs typeface="Times" panose="02020603050405020304" pitchFamily="18" charset="0"/>
              </a:rPr>
              <a:t>The expenditures are mainly salary and wages, benefits, purchased services, and supplies and materials.</a:t>
            </a:r>
          </a:p>
          <a:p>
            <a:pPr eaLnBrk="1" hangingPunct="1">
              <a:lnSpc>
                <a:spcPct val="90000"/>
              </a:lnSpc>
              <a:buFont typeface="Wingdings" charset="2"/>
              <a:buChar char="l"/>
              <a:defRPr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5456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398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Revenue Vs. Expenditure</a:t>
            </a:r>
          </a:p>
        </p:txBody>
      </p:sp>
      <p:sp>
        <p:nvSpPr>
          <p:cNvPr id="6147" name="Text Box 10"/>
          <p:cNvSpPr txBox="1">
            <a:spLocks noChangeArrowheads="1"/>
          </p:cNvSpPr>
          <p:nvPr/>
        </p:nvSpPr>
        <p:spPr bwMode="auto">
          <a:xfrm>
            <a:off x="812873" y="5334000"/>
            <a:ext cx="751197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Revenues are decreasing without the levy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renewal in 2023.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Expenditures are increasing at a faster rate than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revenues.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4371871"/>
              </p:ext>
            </p:extLst>
          </p:nvPr>
        </p:nvGraphicFramePr>
        <p:xfrm>
          <a:off x="1139825" y="1212850"/>
          <a:ext cx="7032625" cy="3910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2" name="Worksheet" r:id="rId3" imgW="7505615" imgH="4171950" progId="Excel.Sheet.12">
                  <p:link updateAutomatic="1"/>
                </p:oleObj>
              </mc:Choice>
              <mc:Fallback>
                <p:oleObj name="Worksheet" r:id="rId3" imgW="7505615" imgH="417195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39825" y="1212850"/>
                        <a:ext cx="7032625" cy="3910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7850" y="76200"/>
            <a:ext cx="7988300" cy="7604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Ending Cash Balance</a:t>
            </a:r>
          </a:p>
        </p:txBody>
      </p:sp>
      <p:sp>
        <p:nvSpPr>
          <p:cNvPr id="7171" name="Text Box 10"/>
          <p:cNvSpPr txBox="1">
            <a:spLocks noChangeArrowheads="1"/>
          </p:cNvSpPr>
          <p:nvPr/>
        </p:nvSpPr>
        <p:spPr bwMode="auto">
          <a:xfrm>
            <a:off x="800100" y="5198530"/>
            <a:ext cx="75438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60 Day Cash Balance is a responsible target to end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year. 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No less than $-0- Required By Ohio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Law.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Does not include renewal of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levy </a:t>
            </a: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in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2023.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5761411"/>
              </p:ext>
            </p:extLst>
          </p:nvPr>
        </p:nvGraphicFramePr>
        <p:xfrm>
          <a:off x="612775" y="984250"/>
          <a:ext cx="7543800" cy="415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6" name="Worksheet" r:id="rId3" imgW="7543640" imgH="4152805" progId="Excel.Sheet.12">
                  <p:link updateAutomatic="1"/>
                </p:oleObj>
              </mc:Choice>
              <mc:Fallback>
                <p:oleObj name="Worksheet" r:id="rId3" imgW="7543640" imgH="41528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2775" y="984250"/>
                        <a:ext cx="7543800" cy="415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Est. General Fund Revenue Sources FY22</a:t>
            </a:r>
          </a:p>
        </p:txBody>
      </p:sp>
      <p:sp>
        <p:nvSpPr>
          <p:cNvPr id="8195" name="Text Box 7"/>
          <p:cNvSpPr txBox="1">
            <a:spLocks noChangeArrowheads="1"/>
          </p:cNvSpPr>
          <p:nvPr/>
        </p:nvSpPr>
        <p:spPr bwMode="auto">
          <a:xfrm>
            <a:off x="752475" y="5562177"/>
            <a:ext cx="763905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State of Ohio contributing an estimated 70% in FY23.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en-US" altLang="en-US" sz="2200" dirty="0">
                <a:latin typeface="Times" panose="02020603050405020304" pitchFamily="18" charset="0"/>
                <a:cs typeface="Times" panose="02020603050405020304" pitchFamily="18" charset="0"/>
              </a:rPr>
              <a:t>State aid is the largest source of </a:t>
            </a: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revenue.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852435"/>
              </p:ext>
            </p:extLst>
          </p:nvPr>
        </p:nvGraphicFramePr>
        <p:xfrm>
          <a:off x="742950" y="1190625"/>
          <a:ext cx="7639050" cy="428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1" name="Worksheet" r:id="rId3" imgW="7639133" imgH="4286250" progId="Excel.Sheet.12">
                  <p:link updateAutomatic="1"/>
                </p:oleObj>
              </mc:Choice>
              <mc:Fallback>
                <p:oleObj name="Worksheet" r:id="rId3" imgW="7639133" imgH="428625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2950" y="1190625"/>
                        <a:ext cx="7639050" cy="4286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035050"/>
          </a:xfrm>
        </p:spPr>
        <p:txBody>
          <a:bodyPr/>
          <a:lstStyle/>
          <a:p>
            <a:pPr eaLnBrk="1" hangingPunct="1"/>
            <a:r>
              <a:rPr lang="en-US" altLang="en-US" sz="3600" dirty="0" smtClean="0">
                <a:latin typeface="Times" panose="02020603050405020304" pitchFamily="18" charset="0"/>
                <a:cs typeface="Times" panose="02020603050405020304" pitchFamily="18" charset="0"/>
              </a:rPr>
              <a:t>Local vs. State Funding</a:t>
            </a:r>
          </a:p>
        </p:txBody>
      </p:sp>
      <p:sp>
        <p:nvSpPr>
          <p:cNvPr id="9219" name="Text Box 7"/>
          <p:cNvSpPr txBox="1">
            <a:spLocks noChangeArrowheads="1"/>
          </p:cNvSpPr>
          <p:nvPr/>
        </p:nvSpPr>
        <p:spPr bwMode="auto">
          <a:xfrm>
            <a:off x="797226" y="5520093"/>
            <a:ext cx="756285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200" dirty="0" smtClean="0">
                <a:latin typeface="Times" panose="02020603050405020304" pitchFamily="18" charset="0"/>
                <a:cs typeface="Times" panose="02020603050405020304" pitchFamily="18" charset="0"/>
              </a:rPr>
              <a:t>HB110 is included in this forecast</a:t>
            </a:r>
            <a:endParaRPr lang="en-US" altLang="en-US" sz="2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7217791"/>
              </p:ext>
            </p:extLst>
          </p:nvPr>
        </p:nvGraphicFramePr>
        <p:xfrm>
          <a:off x="609600" y="1292225"/>
          <a:ext cx="7562850" cy="384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5" name="Worksheet" r:id="rId3" imgW="7562796" imgH="3848195" progId="Excel.Sheet.12">
                  <p:link updateAutomatic="1"/>
                </p:oleObj>
              </mc:Choice>
              <mc:Fallback>
                <p:oleObj name="Worksheet" r:id="rId3" imgW="7562796" imgH="38481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600" y="1292225"/>
                        <a:ext cx="7562850" cy="3848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1508</TotalTime>
  <Words>749</Words>
  <Application>Microsoft Office PowerPoint</Application>
  <PresentationFormat>On-screen Show (4:3)</PresentationFormat>
  <Paragraphs>74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7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Arial</vt:lpstr>
      <vt:lpstr>Calibri</vt:lpstr>
      <vt:lpstr>Times</vt:lpstr>
      <vt:lpstr>Wingdings</vt:lpstr>
      <vt:lpstr>Office Theme</vt:lpstr>
      <vt:lpstr>file:///\\CMHFS\K12$\SHARED\Forecasts\Coshocton\Coshocton.xlsx!Graphs!%5bCoshocton.xlsx%5dGraphs%20Chart%20804</vt:lpstr>
      <vt:lpstr>file:///\\CMHFS\K12$\SHARED\Forecasts\Coshocton\Coshocton.xlsx!Graphs!%5bCoshocton.xlsx%5dGraphs%20Chart%202</vt:lpstr>
      <vt:lpstr>file:///\\CMHFS\K12$\SHARED\Forecasts\Coshocton\Coshocton.xlsx!Graphs!%5bCoshocton.xlsx%5dGraphs%20Chart%205</vt:lpstr>
      <vt:lpstr>file:///\\CMHFS\K12$\SHARED\Forecasts\Coshocton\Coshocton.xlsx!Graphs!%5bCoshocton.xlsx%5dGraphs%20Chart%203</vt:lpstr>
      <vt:lpstr>file:///\\CMHFS\K12$\SHARED\Forecasts\Coshocton\Coshocton.xlsx!Graphs!%5bCoshocton.xlsx%5dGraphs%20Chart%207</vt:lpstr>
      <vt:lpstr>file:///\\CMHFS\K12$\SHARED\Forecasts\Coshocton\Coshocton.xlsx!Graphs!%5bCoshocton.xlsx%5dGraphs%20Chart%209</vt:lpstr>
      <vt:lpstr>file:///\\CMHFS\K12$\SHARED\Forecasts\Coshocton\Coshocton.xlsx!Graphs!%5bCoshocton.xlsx%5dGraphs%20Chart%2015</vt:lpstr>
      <vt:lpstr>       Coshocton City School District         General Fund  Five Year Forecast July 1, 2023 Through June 30, 2027 November 17, 2022 Presented By Terri Eyerman, Treasurer/CFO</vt:lpstr>
      <vt:lpstr>O.R.C. and O.A.C. Requirements </vt:lpstr>
      <vt:lpstr>Purposes and Objectives of the Forecast </vt:lpstr>
      <vt:lpstr>Before we get to the numbers … </vt:lpstr>
      <vt:lpstr> Key Line Items </vt:lpstr>
      <vt:lpstr>Revenue Vs. Expenditure</vt:lpstr>
      <vt:lpstr>Ending Cash Balance</vt:lpstr>
      <vt:lpstr>Est. General Fund Revenue Sources FY22</vt:lpstr>
      <vt:lpstr>Local vs. State Funding</vt:lpstr>
      <vt:lpstr>Notes About Our Operating Revenue</vt:lpstr>
      <vt:lpstr>Est. General Fund Expenditures FY23</vt:lpstr>
      <vt:lpstr>General Fund Expenditures By Object  Act. FY20 through Est. FY27</vt:lpstr>
      <vt:lpstr> Days of True Cash  </vt:lpstr>
      <vt:lpstr>Items to Consider About Our Finances</vt:lpstr>
      <vt:lpstr>Thank You for Listening</vt:lpstr>
    </vt:vector>
  </TitlesOfParts>
  <Company>Dublin City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Mohr</dc:creator>
  <cp:lastModifiedBy>Terri Eyerman</cp:lastModifiedBy>
  <cp:revision>229</cp:revision>
  <dcterms:created xsi:type="dcterms:W3CDTF">2008-09-06T13:13:23Z</dcterms:created>
  <dcterms:modified xsi:type="dcterms:W3CDTF">2022-11-14T02:02:34Z</dcterms:modified>
</cp:coreProperties>
</file>