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4546" r:id="rId1"/>
  </p:sldMasterIdLst>
  <p:notesMasterIdLst>
    <p:notesMasterId r:id="rId19"/>
  </p:notesMasterIdLst>
  <p:handoutMasterIdLst>
    <p:handoutMasterId r:id="rId20"/>
  </p:handoutMasterIdLst>
  <p:sldIdLst>
    <p:sldId id="257" r:id="rId2"/>
    <p:sldId id="284" r:id="rId3"/>
    <p:sldId id="285" r:id="rId4"/>
    <p:sldId id="286" r:id="rId5"/>
    <p:sldId id="287" r:id="rId6"/>
    <p:sldId id="289" r:id="rId7"/>
    <p:sldId id="288" r:id="rId8"/>
    <p:sldId id="259" r:id="rId9"/>
    <p:sldId id="260" r:id="rId10"/>
    <p:sldId id="263" r:id="rId11"/>
    <p:sldId id="261" r:id="rId12"/>
    <p:sldId id="262" r:id="rId13"/>
    <p:sldId id="266" r:id="rId14"/>
    <p:sldId id="282" r:id="rId15"/>
    <p:sldId id="283" r:id="rId16"/>
    <p:sldId id="280" r:id="rId17"/>
    <p:sldId id="281" r:id="rId18"/>
  </p:sldIdLst>
  <p:sldSz cx="9144000" cy="6858000" type="screen4x3"/>
  <p:notesSz cx="6950075" cy="9236075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anose="02020603050405020304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anose="02020603050405020304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anose="02020603050405020304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anose="02020603050405020304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" panose="02020603050405020304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" panose="02020603050405020304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" panose="02020603050405020304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" panose="02020603050405020304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FF33"/>
    <a:srgbClr val="FFCC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584" autoAdjust="0"/>
    <p:restoredTop sz="90971" autoAdjust="0"/>
  </p:normalViewPr>
  <p:slideViewPr>
    <p:cSldViewPr>
      <p:cViewPr varScale="1">
        <p:scale>
          <a:sx n="105" d="100"/>
          <a:sy n="105" d="100"/>
        </p:scale>
        <p:origin x="1968" y="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6" y="81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11699" cy="461804"/>
          </a:xfrm>
          <a:prstGeom prst="rect">
            <a:avLst/>
          </a:prstGeom>
        </p:spPr>
        <p:txBody>
          <a:bodyPr vert="horz" lIns="92492" tIns="46246" rIns="92492" bIns="46246" rtlCol="0"/>
          <a:lstStyle>
            <a:lvl1pPr algn="l">
              <a:defRPr sz="1200">
                <a:latin typeface="Times"/>
              </a:defRPr>
            </a:lvl1pPr>
          </a:lstStyle>
          <a:p>
            <a:pPr>
              <a:defRPr/>
            </a:pPr>
            <a:r>
              <a:rPr lang="en-US"/>
              <a:t>Chillicothe CSD Five Year Forecast Update for May 2011 Filing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36768" y="0"/>
            <a:ext cx="3011699" cy="461804"/>
          </a:xfrm>
          <a:prstGeom prst="rect">
            <a:avLst/>
          </a:prstGeom>
        </p:spPr>
        <p:txBody>
          <a:bodyPr vert="horz" lIns="92492" tIns="46246" rIns="92492" bIns="46246" rtlCol="0"/>
          <a:lstStyle>
            <a:lvl1pPr algn="r">
              <a:defRPr sz="1200">
                <a:latin typeface="Times"/>
              </a:defRPr>
            </a:lvl1pPr>
          </a:lstStyle>
          <a:p>
            <a:pPr>
              <a:defRPr/>
            </a:pPr>
            <a:r>
              <a:rPr lang="en-US"/>
              <a:t>2/22/2011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772668"/>
            <a:ext cx="3011699" cy="461804"/>
          </a:xfrm>
          <a:prstGeom prst="rect">
            <a:avLst/>
          </a:prstGeom>
        </p:spPr>
        <p:txBody>
          <a:bodyPr vert="horz" lIns="92492" tIns="46246" rIns="92492" bIns="46246" rtlCol="0" anchor="b"/>
          <a:lstStyle>
            <a:lvl1pPr algn="l">
              <a:defRPr sz="1200">
                <a:latin typeface="Time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36768" y="8772668"/>
            <a:ext cx="3011699" cy="461804"/>
          </a:xfrm>
          <a:prstGeom prst="rect">
            <a:avLst/>
          </a:prstGeom>
        </p:spPr>
        <p:txBody>
          <a:bodyPr vert="horz" wrap="square" lIns="92492" tIns="46246" rIns="92492" bIns="46246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A8980BE6-E204-4A95-A1DF-1FC50DEF42C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11699" cy="461804"/>
          </a:xfrm>
          <a:prstGeom prst="rect">
            <a:avLst/>
          </a:prstGeom>
        </p:spPr>
        <p:txBody>
          <a:bodyPr vert="horz" lIns="92492" tIns="46246" rIns="92492" bIns="46246" rtlCol="0"/>
          <a:lstStyle>
            <a:lvl1pPr algn="l">
              <a:defRPr sz="1200">
                <a:latin typeface="Times"/>
              </a:defRPr>
            </a:lvl1pPr>
          </a:lstStyle>
          <a:p>
            <a:pPr>
              <a:defRPr/>
            </a:pPr>
            <a:r>
              <a:rPr lang="en-US"/>
              <a:t>Chillicothe CSD Five Year Forecast Update for May 2011 Filing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36768" y="0"/>
            <a:ext cx="3011699" cy="461804"/>
          </a:xfrm>
          <a:prstGeom prst="rect">
            <a:avLst/>
          </a:prstGeom>
        </p:spPr>
        <p:txBody>
          <a:bodyPr vert="horz" lIns="92492" tIns="46246" rIns="92492" bIns="46246" rtlCol="0"/>
          <a:lstStyle>
            <a:lvl1pPr algn="r">
              <a:defRPr sz="1200">
                <a:latin typeface="Times"/>
              </a:defRPr>
            </a:lvl1pPr>
          </a:lstStyle>
          <a:p>
            <a:pPr>
              <a:defRPr/>
            </a:pPr>
            <a:r>
              <a:rPr lang="en-US"/>
              <a:t>2/22/2011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65225" y="692150"/>
            <a:ext cx="4619625" cy="34639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492" tIns="46246" rIns="92492" bIns="46246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95008" y="4387136"/>
            <a:ext cx="5560060" cy="4156234"/>
          </a:xfrm>
          <a:prstGeom prst="rect">
            <a:avLst/>
          </a:prstGeom>
        </p:spPr>
        <p:txBody>
          <a:bodyPr vert="horz" lIns="92492" tIns="46246" rIns="92492" bIns="46246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772668"/>
            <a:ext cx="3011699" cy="461804"/>
          </a:xfrm>
          <a:prstGeom prst="rect">
            <a:avLst/>
          </a:prstGeom>
        </p:spPr>
        <p:txBody>
          <a:bodyPr vert="horz" lIns="92492" tIns="46246" rIns="92492" bIns="46246" rtlCol="0" anchor="b"/>
          <a:lstStyle>
            <a:lvl1pPr algn="l">
              <a:defRPr sz="1200">
                <a:latin typeface="Time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36768" y="8772668"/>
            <a:ext cx="3011699" cy="461804"/>
          </a:xfrm>
          <a:prstGeom prst="rect">
            <a:avLst/>
          </a:prstGeom>
        </p:spPr>
        <p:txBody>
          <a:bodyPr vert="horz" wrap="square" lIns="92492" tIns="46246" rIns="92492" bIns="46246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7F8780E1-BD58-4ED2-8E48-682FF3A8EA3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ftr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12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  <p:sp>
        <p:nvSpPr>
          <p:cNvPr id="512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51494" indent="-289036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56145" indent="-231229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18602" indent="-231229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81060" indent="-231229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43518" indent="-231229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3005976" indent="-231229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68434" indent="-231229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930891" indent="-231229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fld id="{6D767544-9AC7-44E4-A2FB-749889DC3914}" type="slidenum">
              <a:rPr lang="en-US" altLang="en-US" sz="1200"/>
              <a:pPr/>
              <a:t>1</a:t>
            </a:fld>
            <a:endParaRPr lang="en-US" altLang="en-US" sz="1200"/>
          </a:p>
        </p:txBody>
      </p:sp>
      <p:sp>
        <p:nvSpPr>
          <p:cNvPr id="5125" name="Date Placeholder 4"/>
          <p:cNvSpPr>
            <a:spLocks noGrp="1"/>
          </p:cNvSpPr>
          <p:nvPr>
            <p:ph type="dt" sz="quarter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51494" indent="-289036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56145" indent="-231229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18602" indent="-231229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81060" indent="-231229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43518" indent="-231229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3005976" indent="-231229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68434" indent="-231229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930891" indent="-231229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1200"/>
              <a:t>2/22/2011</a:t>
            </a:r>
          </a:p>
        </p:txBody>
      </p:sp>
      <p:sp>
        <p:nvSpPr>
          <p:cNvPr id="5126" name="Header Placeholder 5"/>
          <p:cNvSpPr>
            <a:spLocks noGrp="1"/>
          </p:cNvSpPr>
          <p:nvPr>
            <p:ph type="hdr" sz="quarter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51494" indent="-289036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56145" indent="-231229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18602" indent="-231229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81060" indent="-231229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43518" indent="-231229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3005976" indent="-231229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68434" indent="-231229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930891" indent="-231229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1200"/>
              <a:t>Chillicothe CSD Five Year Forecast Update for May 2011 Filing</a:t>
            </a: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Chillicothe CSD Five Year Forecast Update for May 2011 Filing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2/22/2011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F8780E1-BD58-4ED2-8E48-682FF3A8EA3B}" type="slidenum">
              <a:rPr lang="en-US" altLang="en-US" smtClean="0"/>
              <a:pPr>
                <a:defRPr/>
              </a:pPr>
              <a:t>10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0759750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Chillicothe CSD Five Year Forecast Update for May 2011 Filing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2/22/2011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F8780E1-BD58-4ED2-8E48-682FF3A8EA3B}" type="slidenum">
              <a:rPr lang="en-US" altLang="en-US" smtClean="0"/>
              <a:pPr>
                <a:defRPr/>
              </a:pPr>
              <a:t>11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460188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Chillicothe CSD Five Year Forecast Update for May 2011 Filing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2/22/2011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F8780E1-BD58-4ED2-8E48-682FF3A8EA3B}" type="slidenum">
              <a:rPr lang="en-US" altLang="en-US" smtClean="0"/>
              <a:pPr>
                <a:defRPr/>
              </a:pPr>
              <a:t>12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0801707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Chillicothe CSD Five Year Forecast Update for May 2011 Filing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2/22/2011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F8780E1-BD58-4ED2-8E48-682FF3A8EA3B}" type="slidenum">
              <a:rPr lang="en-US" altLang="en-US" smtClean="0"/>
              <a:pPr>
                <a:defRPr/>
              </a:pPr>
              <a:t>13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9879757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Chillicothe CSD Five Year Forecast Update for May 2011 Filing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2/22/2011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F8780E1-BD58-4ED2-8E48-682FF3A8EA3B}" type="slidenum">
              <a:rPr lang="en-US" altLang="en-US" smtClean="0"/>
              <a:pPr>
                <a:defRPr/>
              </a:pPr>
              <a:t>14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4875288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Chillicothe CSD Five Year Forecast Update for May 2011 Filing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2/22/2011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F8780E1-BD58-4ED2-8E48-682FF3A8EA3B}" type="slidenum">
              <a:rPr lang="en-US" altLang="en-US" smtClean="0"/>
              <a:pPr>
                <a:defRPr/>
              </a:pPr>
              <a:t>15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6920275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Chillicothe CSD Five Year Forecast Update for May 2011 Filing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2/22/2011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F8780E1-BD58-4ED2-8E48-682FF3A8EA3B}" type="slidenum">
              <a:rPr lang="en-US" altLang="en-US" smtClean="0"/>
              <a:pPr>
                <a:defRPr/>
              </a:pPr>
              <a:t>16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1847961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Chillicothe CSD Five Year Forecast Update for May 2011 Filing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2/22/2011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F8780E1-BD58-4ED2-8E48-682FF3A8EA3B}" type="slidenum">
              <a:rPr lang="en-US" altLang="en-US" smtClean="0"/>
              <a:pPr>
                <a:defRPr/>
              </a:pPr>
              <a:t>17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7696808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Chillicothe CSD Five Year Forecast Update for May 2011 Filing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2/22/2011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F8780E1-BD58-4ED2-8E48-682FF3A8EA3B}" type="slidenum">
              <a:rPr lang="en-US" altLang="en-US" smtClean="0"/>
              <a:pPr>
                <a:defRPr/>
              </a:pPr>
              <a:t>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3347709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Chillicothe CSD Five Year Forecast Update for May 2011 Filing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2/22/2011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F8780E1-BD58-4ED2-8E48-682FF3A8EA3B}" type="slidenum">
              <a:rPr lang="en-US" altLang="en-US" smtClean="0"/>
              <a:pPr>
                <a:defRPr/>
              </a:pPr>
              <a:t>3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9052198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Chillicothe CSD Five Year Forecast Update for May 2011 Filing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2/22/2011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F8780E1-BD58-4ED2-8E48-682FF3A8EA3B}" type="slidenum">
              <a:rPr lang="en-US" altLang="en-US" smtClean="0"/>
              <a:pPr>
                <a:defRPr/>
              </a:pPr>
              <a:t>4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6024048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Chillicothe CSD Five Year Forecast Update for May 2011 Filing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2/22/2011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F8780E1-BD58-4ED2-8E48-682FF3A8EA3B}" type="slidenum">
              <a:rPr lang="en-US" altLang="en-US" smtClean="0"/>
              <a:pPr>
                <a:defRPr/>
              </a:pPr>
              <a:t>5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6874070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Chillicothe CSD Five Year Forecast Update for May 2011 Filing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2/22/2011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F8780E1-BD58-4ED2-8E48-682FF3A8EA3B}" type="slidenum">
              <a:rPr lang="en-US" altLang="en-US" smtClean="0"/>
              <a:pPr>
                <a:defRPr/>
              </a:pPr>
              <a:t>6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7189973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Chillicothe CSD Five Year Forecast Update for May 2011 Filing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2/22/2011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F8780E1-BD58-4ED2-8E48-682FF3A8EA3B}" type="slidenum">
              <a:rPr lang="en-US" altLang="en-US" smtClean="0"/>
              <a:pPr>
                <a:defRPr/>
              </a:pPr>
              <a:t>7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6200951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Chillicothe CSD Five Year Forecast Update for May 2011 Filing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2/22/2011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F8780E1-BD58-4ED2-8E48-682FF3A8EA3B}" type="slidenum">
              <a:rPr lang="en-US" altLang="en-US" smtClean="0"/>
              <a:pPr>
                <a:defRPr/>
              </a:pPr>
              <a:t>8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2400201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Chillicothe CSD Five Year Forecast Update for May 2011 Filing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2/22/2011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F8780E1-BD58-4ED2-8E48-682FF3A8EA3B}" type="slidenum">
              <a:rPr lang="en-US" altLang="en-US" smtClean="0"/>
              <a:pPr>
                <a:defRPr/>
              </a:pPr>
              <a:t>9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909234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1B157C-043B-4F5A-85B7-8B33548A535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969912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F7283C-ABAB-4856-9A23-FB24519F396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041266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486560-F607-4F03-B5D3-B36118FB03B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0151321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457200" y="1600200"/>
            <a:ext cx="8229600" cy="4530725"/>
          </a:xfrm>
        </p:spPr>
        <p:txBody>
          <a:bodyPr rtlCol="0">
            <a:normAutofit/>
          </a:bodyPr>
          <a:lstStyle/>
          <a:p>
            <a:pPr lvl="0"/>
            <a:endParaRPr lang="en-US" noProof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A371A8-992C-44C1-93C0-1295B51A248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168120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3ADFA3-74EC-47F2-8D4A-9C3A6C643F1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350050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B938A0-1E9C-48E4-BECD-42332E41037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124972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05C337-8AB1-4315-B542-04C69FEFE56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000493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A46EBE-5FDC-468C-B51A-31EA2EB2630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531517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E9B986-E66D-42EA-BBED-6AA578AAF9F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459940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3BF97D-6DF8-461C-9AE7-FE6CE9033FB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165434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9C8C28-FF71-41D9-86F5-BB0ABF85A20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370702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AA005E-EB1E-4B98-987F-BE0906B295F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736046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Time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Time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D30DCDB1-AE98-4243-8509-0B448F25785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547" r:id="rId1"/>
    <p:sldLayoutId id="2147484548" r:id="rId2"/>
    <p:sldLayoutId id="2147484549" r:id="rId3"/>
    <p:sldLayoutId id="2147484550" r:id="rId4"/>
    <p:sldLayoutId id="2147484551" r:id="rId5"/>
    <p:sldLayoutId id="2147484552" r:id="rId6"/>
    <p:sldLayoutId id="2147484553" r:id="rId7"/>
    <p:sldLayoutId id="2147484554" r:id="rId8"/>
    <p:sldLayoutId id="2147484555" r:id="rId9"/>
    <p:sldLayoutId id="2147484556" r:id="rId10"/>
    <p:sldLayoutId id="2147484557" r:id="rId11"/>
    <p:sldLayoutId id="2147484558" r:id="rId12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7.emf"/><Relationship Id="rId4" Type="http://schemas.openxmlformats.org/officeDocument/2006/relationships/oleObject" Target="file:///\\CMHFS\K12$\SHARED\Forecasts\Coshocton\Coshocton.xlsx!Graphs!%5bCoshocton.xlsx%5dGraphs%20Chart%205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4.vml"/><Relationship Id="rId5" Type="http://schemas.openxmlformats.org/officeDocument/2006/relationships/image" Target="../media/image8.emf"/><Relationship Id="rId4" Type="http://schemas.openxmlformats.org/officeDocument/2006/relationships/oleObject" Target="file:///\\CMHFS\K12$\SHARED\Forecasts\Coshocton\Coshocton.xlsx!Graphs!%5bCoshocton.xlsx%5dGraphs%20Chart%203" TargetMode="Externa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5.vml"/><Relationship Id="rId5" Type="http://schemas.openxmlformats.org/officeDocument/2006/relationships/image" Target="../media/image9.emf"/><Relationship Id="rId4" Type="http://schemas.openxmlformats.org/officeDocument/2006/relationships/oleObject" Target="file:///\\CMHFS\K12$\SHARED\Forecasts\Coshocton\Coshocton.xlsx!Graphs!%5bCoshocton.xlsx%5dGraphs%20Chart%207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6.vml"/><Relationship Id="rId5" Type="http://schemas.openxmlformats.org/officeDocument/2006/relationships/image" Target="../media/image10.emf"/><Relationship Id="rId4" Type="http://schemas.openxmlformats.org/officeDocument/2006/relationships/oleObject" Target="file:///\\CMHFS\K12$\SHARED\Forecasts\Coshocton\Coshocton.xlsx!Graphs!%5bCoshocton.xlsx%5dGraphs%20Chart%209" TargetMode="Externa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7.vml"/><Relationship Id="rId5" Type="http://schemas.openxmlformats.org/officeDocument/2006/relationships/image" Target="../media/image11.emf"/><Relationship Id="rId4" Type="http://schemas.openxmlformats.org/officeDocument/2006/relationships/oleObject" Target="file:///\\CMHFS\K12$\SHARED\Forecasts\Coshocton\Coshocton.xlsx!Graphs!%5bCoshocton.xlsx%5dGraphs%20Chart%2015" TargetMode="Externa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5.emf"/><Relationship Id="rId4" Type="http://schemas.openxmlformats.org/officeDocument/2006/relationships/oleObject" Target="file:///\\CMHFS\K12$\SHARED\Forecasts\Coshocton\Coshocton.xlsx!Graphs!%5bCoshocton.xlsx%5dGraphs%20Chart%20804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6.emf"/><Relationship Id="rId4" Type="http://schemas.openxmlformats.org/officeDocument/2006/relationships/oleObject" Target="file:///\\CMHFS\K12$\SHARED\Forecasts\Coshocton\Coshocton.xlsx!Graphs!%5bCoshocton.xlsx%5dGraphs%20Chart%202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23900" y="1292225"/>
            <a:ext cx="7848600" cy="106680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4000" dirty="0" smtClean="0">
                <a:latin typeface="Times" panose="02020603050405020304" pitchFamily="18" charset="0"/>
                <a:cs typeface="Times" panose="02020603050405020304" pitchFamily="18" charset="0"/>
              </a:rPr>
              <a:t>Coshocton City School District</a:t>
            </a:r>
            <a:br>
              <a:rPr lang="en-US" sz="4000" dirty="0" smtClean="0">
                <a:latin typeface="Times" panose="02020603050405020304" pitchFamily="18" charset="0"/>
                <a:cs typeface="Times" panose="02020603050405020304" pitchFamily="18" charset="0"/>
              </a:rPr>
            </a:br>
            <a:r>
              <a:rPr lang="en-US" sz="4000" dirty="0" smtClean="0">
                <a:latin typeface="Times" panose="02020603050405020304" pitchFamily="18" charset="0"/>
                <a:cs typeface="Times" panose="02020603050405020304" pitchFamily="18" charset="0"/>
              </a:rPr>
              <a:t/>
            </a:r>
            <a:br>
              <a:rPr lang="en-US" sz="4000" dirty="0" smtClean="0">
                <a:latin typeface="Times" panose="02020603050405020304" pitchFamily="18" charset="0"/>
                <a:cs typeface="Times" panose="02020603050405020304" pitchFamily="18" charset="0"/>
              </a:rPr>
            </a:b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3600" dirty="0"/>
              <a:t/>
            </a:r>
            <a:br>
              <a:rPr lang="en-US" sz="3600" dirty="0"/>
            </a:b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2400" dirty="0" smtClean="0">
                <a:latin typeface="Times" panose="02020603050405020304" pitchFamily="18" charset="0"/>
                <a:cs typeface="Times" panose="02020603050405020304" pitchFamily="18" charset="0"/>
              </a:rPr>
              <a:t>General Fund </a:t>
            </a:r>
            <a:br>
              <a:rPr lang="en-US" sz="2400" dirty="0" smtClean="0">
                <a:latin typeface="Times" panose="02020603050405020304" pitchFamily="18" charset="0"/>
                <a:cs typeface="Times" panose="02020603050405020304" pitchFamily="18" charset="0"/>
              </a:rPr>
            </a:br>
            <a:r>
              <a:rPr lang="en-US" sz="2400" dirty="0" smtClean="0">
                <a:latin typeface="Times" panose="02020603050405020304" pitchFamily="18" charset="0"/>
                <a:cs typeface="Times" panose="02020603050405020304" pitchFamily="18" charset="0"/>
              </a:rPr>
              <a:t>Five Year Forecast</a:t>
            </a:r>
            <a:br>
              <a:rPr lang="en-US" sz="2400" dirty="0" smtClean="0">
                <a:latin typeface="Times" panose="02020603050405020304" pitchFamily="18" charset="0"/>
                <a:cs typeface="Times" panose="02020603050405020304" pitchFamily="18" charset="0"/>
              </a:rPr>
            </a:br>
            <a:r>
              <a:rPr lang="en-US" sz="2400" dirty="0" smtClean="0">
                <a:latin typeface="Times" panose="02020603050405020304" pitchFamily="18" charset="0"/>
                <a:cs typeface="Times" panose="02020603050405020304" pitchFamily="18" charset="0"/>
              </a:rPr>
              <a:t>July 1, 2022 Through June 30, 2026</a:t>
            </a:r>
            <a:br>
              <a:rPr lang="en-US" sz="2400" dirty="0" smtClean="0">
                <a:latin typeface="Times" panose="02020603050405020304" pitchFamily="18" charset="0"/>
                <a:cs typeface="Times" panose="02020603050405020304" pitchFamily="18" charset="0"/>
              </a:rPr>
            </a:br>
            <a:r>
              <a:rPr lang="en-US" sz="1800" dirty="0" smtClean="0">
                <a:latin typeface="Times" panose="02020603050405020304" pitchFamily="18" charset="0"/>
                <a:cs typeface="Times" panose="02020603050405020304" pitchFamily="18" charset="0"/>
              </a:rPr>
              <a:t>March 19, 2022</a:t>
            </a:r>
            <a:r>
              <a:rPr lang="en-US" sz="1800" dirty="0" smtClean="0">
                <a:solidFill>
                  <a:srgbClr val="FF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/>
            </a:r>
            <a:br>
              <a:rPr lang="en-US" sz="1800" dirty="0" smtClean="0">
                <a:solidFill>
                  <a:srgbClr val="FF0000"/>
                </a:solidFill>
                <a:latin typeface="Times" panose="02020603050405020304" pitchFamily="18" charset="0"/>
                <a:cs typeface="Times" panose="02020603050405020304" pitchFamily="18" charset="0"/>
              </a:rPr>
            </a:br>
            <a:r>
              <a:rPr lang="en-US" sz="2000" dirty="0" smtClean="0">
                <a:latin typeface="Times" panose="02020603050405020304" pitchFamily="18" charset="0"/>
                <a:cs typeface="Times" panose="02020603050405020304" pitchFamily="18" charset="0"/>
              </a:rPr>
              <a:t>Presented By Terri Eyerman, Treasurer/CFO</a:t>
            </a:r>
          </a:p>
        </p:txBody>
      </p:sp>
      <p:pic>
        <p:nvPicPr>
          <p:cNvPr id="4" name="Picture 3" descr="C:\Users\local_rjenkins\INetCache\Content.Word\coshocton_header_logo.pn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0200" y="2209800"/>
            <a:ext cx="5781675" cy="157956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76200"/>
            <a:ext cx="8229600" cy="1139825"/>
          </a:xfrm>
        </p:spPr>
        <p:txBody>
          <a:bodyPr/>
          <a:lstStyle/>
          <a:p>
            <a:pPr eaLnBrk="1" hangingPunct="1"/>
            <a:r>
              <a:rPr lang="en-US" altLang="en-US" sz="3600" dirty="0" smtClean="0">
                <a:latin typeface="Times" panose="02020603050405020304" pitchFamily="18" charset="0"/>
                <a:cs typeface="Times" panose="02020603050405020304" pitchFamily="18" charset="0"/>
              </a:rPr>
              <a:t>Est. General Fund Revenue Sources FY22</a:t>
            </a:r>
          </a:p>
        </p:txBody>
      </p:sp>
      <p:sp>
        <p:nvSpPr>
          <p:cNvPr id="8195" name="Text Box 7"/>
          <p:cNvSpPr txBox="1">
            <a:spLocks noChangeArrowheads="1"/>
          </p:cNvSpPr>
          <p:nvPr/>
        </p:nvSpPr>
        <p:spPr bwMode="auto">
          <a:xfrm>
            <a:off x="752475" y="5562177"/>
            <a:ext cx="7639050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en-US" sz="2200" dirty="0" smtClean="0">
                <a:latin typeface="Times" panose="02020603050405020304" pitchFamily="18" charset="0"/>
                <a:cs typeface="Times" panose="02020603050405020304" pitchFamily="18" charset="0"/>
              </a:rPr>
              <a:t>State of Ohio contributing an estimated 68% in FY22.</a:t>
            </a:r>
            <a:endParaRPr lang="en-US" altLang="en-US" sz="2200" dirty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>
              <a:spcBef>
                <a:spcPct val="0"/>
              </a:spcBef>
            </a:pPr>
            <a:r>
              <a:rPr lang="en-US" altLang="en-US" sz="2200" dirty="0">
                <a:latin typeface="Times" panose="02020603050405020304" pitchFamily="18" charset="0"/>
                <a:cs typeface="Times" panose="02020603050405020304" pitchFamily="18" charset="0"/>
              </a:rPr>
              <a:t>State aid is the largest source of </a:t>
            </a:r>
            <a:r>
              <a:rPr lang="en-US" altLang="en-US" sz="2200" dirty="0" smtClean="0">
                <a:latin typeface="Times" panose="02020603050405020304" pitchFamily="18" charset="0"/>
                <a:cs typeface="Times" panose="02020603050405020304" pitchFamily="18" charset="0"/>
              </a:rPr>
              <a:t>revenue.</a:t>
            </a:r>
            <a:endParaRPr lang="en-US" altLang="en-US" sz="2200" dirty="0"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93587612"/>
              </p:ext>
            </p:extLst>
          </p:nvPr>
        </p:nvGraphicFramePr>
        <p:xfrm>
          <a:off x="742950" y="1190625"/>
          <a:ext cx="7639050" cy="4286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37" name="Worksheet" r:id="rId4" imgW="7638955" imgH="4286250" progId="Excel.Sheet.12">
                  <p:link updateAutomatic="1"/>
                </p:oleObj>
              </mc:Choice>
              <mc:Fallback>
                <p:oleObj name="Worksheet" r:id="rId4" imgW="7638955" imgH="4286250" progId="Excel.Sheet.12">
                  <p:link updateAutomatic="1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742950" y="1190625"/>
                        <a:ext cx="7639050" cy="42862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76200"/>
            <a:ext cx="8229600" cy="1035050"/>
          </a:xfrm>
        </p:spPr>
        <p:txBody>
          <a:bodyPr/>
          <a:lstStyle/>
          <a:p>
            <a:pPr eaLnBrk="1" hangingPunct="1"/>
            <a:r>
              <a:rPr lang="en-US" altLang="en-US" sz="3600" dirty="0" smtClean="0">
                <a:latin typeface="Times" panose="02020603050405020304" pitchFamily="18" charset="0"/>
                <a:cs typeface="Times" panose="02020603050405020304" pitchFamily="18" charset="0"/>
              </a:rPr>
              <a:t>Local vs. State Funding</a:t>
            </a:r>
          </a:p>
        </p:txBody>
      </p:sp>
      <p:sp>
        <p:nvSpPr>
          <p:cNvPr id="9219" name="Text Box 7"/>
          <p:cNvSpPr txBox="1">
            <a:spLocks noChangeArrowheads="1"/>
          </p:cNvSpPr>
          <p:nvPr/>
        </p:nvSpPr>
        <p:spPr bwMode="auto">
          <a:xfrm>
            <a:off x="797226" y="5520093"/>
            <a:ext cx="7562851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en-US" sz="2200" dirty="0" smtClean="0">
                <a:latin typeface="Times" panose="02020603050405020304" pitchFamily="18" charset="0"/>
                <a:cs typeface="Times" panose="02020603050405020304" pitchFamily="18" charset="0"/>
              </a:rPr>
              <a:t>HB110 is included in this forecast</a:t>
            </a:r>
            <a:endParaRPr lang="en-US" altLang="en-US" sz="2200" dirty="0"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58131704"/>
              </p:ext>
            </p:extLst>
          </p:nvPr>
        </p:nvGraphicFramePr>
        <p:xfrm>
          <a:off x="609600" y="1292225"/>
          <a:ext cx="7562850" cy="3848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61" name="Worksheet" r:id="rId4" imgW="7562945" imgH="3848195" progId="Excel.Sheet.12">
                  <p:link updateAutomatic="1"/>
                </p:oleObj>
              </mc:Choice>
              <mc:Fallback>
                <p:oleObj name="Worksheet" r:id="rId4" imgW="7562945" imgH="3848195" progId="Excel.Sheet.12">
                  <p:link updateAutomatic="1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609600" y="1292225"/>
                        <a:ext cx="7562850" cy="38481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/>
          <a:lstStyle/>
          <a:p>
            <a:pPr eaLnBrk="1" hangingPunct="1"/>
            <a:r>
              <a:rPr lang="en-US" altLang="en-US" sz="3600" dirty="0" smtClean="0">
                <a:latin typeface="Times" panose="02020603050405020304" pitchFamily="18" charset="0"/>
                <a:cs typeface="Times" panose="02020603050405020304" pitchFamily="18" charset="0"/>
              </a:rPr>
              <a:t>Notes About Our Operating Revenue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idx="1"/>
          </p:nvPr>
        </p:nvSpPr>
        <p:spPr>
          <a:xfrm>
            <a:off x="381000" y="1066800"/>
            <a:ext cx="8382000" cy="46482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endParaRPr lang="en-US" altLang="en-US" sz="1800" dirty="0" smtClean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en-US" sz="1800" dirty="0"/>
              <a:t>HB110 Fair School Funding Plan made many changes to state funding payments and expenses. Funds students where educated</a:t>
            </a:r>
            <a:r>
              <a:rPr lang="en-US" sz="1800" dirty="0" smtClean="0"/>
              <a:t>.</a:t>
            </a:r>
            <a:endParaRPr lang="en-US" sz="1800" dirty="0"/>
          </a:p>
          <a:p>
            <a:pPr eaLnBrk="1" hangingPunct="1">
              <a:lnSpc>
                <a:spcPct val="90000"/>
              </a:lnSpc>
              <a:defRPr/>
            </a:pPr>
            <a:r>
              <a:rPr lang="en-US" sz="1800" dirty="0" smtClean="0"/>
              <a:t>When we updated the forecast in Feb/Mar with the new funding formula we were able to </a:t>
            </a:r>
            <a:r>
              <a:rPr lang="en-US" sz="1800" dirty="0"/>
              <a:t>l</a:t>
            </a:r>
            <a:r>
              <a:rPr lang="en-US" sz="1800" dirty="0" smtClean="0"/>
              <a:t>ower </a:t>
            </a:r>
            <a:r>
              <a:rPr lang="en-US" sz="1800" dirty="0"/>
              <a:t>Line 1.06, </a:t>
            </a:r>
            <a:r>
              <a:rPr lang="en-US" sz="1800" dirty="0" smtClean="0"/>
              <a:t> </a:t>
            </a:r>
            <a:r>
              <a:rPr lang="en-US" sz="1800" dirty="0"/>
              <a:t>increase Line 1.035 &amp; 1.04 while lowering costs on line 3.03 for direct payments for OE, Community &amp; STEM schools and scholarships.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1800" dirty="0"/>
              <a:t>School Funding Plan has us frozen on a guarantee in FY22 and FY23 not likely to change.</a:t>
            </a:r>
          </a:p>
          <a:p>
            <a:pPr eaLnBrk="1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dirty="0"/>
              <a:t>Total revenue is estimated to grow by less than 1% annually over the next 5 years while expense are estimated to grow by 5% a year.</a:t>
            </a:r>
          </a:p>
          <a:p>
            <a:pPr eaLnBrk="1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dirty="0" smtClean="0"/>
              <a:t>Enrollment </a:t>
            </a:r>
            <a:r>
              <a:rPr lang="en-US" sz="1800" dirty="0"/>
              <a:t>growth will not necessarily translate into added revenues especially if we are on the foundation guarantee.</a:t>
            </a:r>
          </a:p>
          <a:p>
            <a:pPr eaLnBrk="1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dirty="0"/>
              <a:t>Not a lot of positive news about revenue growth.</a:t>
            </a:r>
          </a:p>
          <a:p>
            <a:pPr eaLnBrk="1" hangingPunct="1">
              <a:lnSpc>
                <a:spcPct val="90000"/>
              </a:lnSpc>
              <a:buFont typeface="Wingdings" charset="2"/>
              <a:buChar char="l"/>
              <a:defRPr/>
            </a:pP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342900" y="228600"/>
            <a:ext cx="8458200" cy="762000"/>
          </a:xfrm>
        </p:spPr>
        <p:txBody>
          <a:bodyPr/>
          <a:lstStyle/>
          <a:p>
            <a:pPr eaLnBrk="1" hangingPunct="1"/>
            <a:r>
              <a:rPr lang="en-US" altLang="en-US" sz="3600" dirty="0" smtClean="0">
                <a:latin typeface="Times" panose="02020603050405020304" pitchFamily="18" charset="0"/>
                <a:cs typeface="Times" panose="02020603050405020304" pitchFamily="18" charset="0"/>
              </a:rPr>
              <a:t>Est. General Fund Expenditures FY22</a:t>
            </a:r>
          </a:p>
        </p:txBody>
      </p:sp>
      <p:sp>
        <p:nvSpPr>
          <p:cNvPr id="11267" name="Text Box 8"/>
          <p:cNvSpPr txBox="1">
            <a:spLocks noChangeArrowheads="1"/>
          </p:cNvSpPr>
          <p:nvPr/>
        </p:nvSpPr>
        <p:spPr bwMode="auto">
          <a:xfrm>
            <a:off x="771525" y="5453063"/>
            <a:ext cx="7600951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en-US" sz="2200" dirty="0">
                <a:latin typeface="Times" panose="02020603050405020304" pitchFamily="18" charset="0"/>
                <a:cs typeface="Times" panose="02020603050405020304" pitchFamily="18" charset="0"/>
              </a:rPr>
              <a:t>Wages and benefits are </a:t>
            </a:r>
            <a:r>
              <a:rPr lang="en-US" altLang="en-US" sz="2200" dirty="0" smtClean="0">
                <a:latin typeface="Times" panose="02020603050405020304" pitchFamily="18" charset="0"/>
                <a:cs typeface="Times" panose="02020603050405020304" pitchFamily="18" charset="0"/>
              </a:rPr>
              <a:t>81% </a:t>
            </a:r>
          </a:p>
          <a:p>
            <a:pPr>
              <a:spcBef>
                <a:spcPct val="0"/>
              </a:spcBef>
            </a:pPr>
            <a:r>
              <a:rPr lang="en-US" altLang="en-US" sz="2200" dirty="0" smtClean="0">
                <a:latin typeface="Times" panose="02020603050405020304" pitchFamily="18" charset="0"/>
                <a:cs typeface="Times" panose="02020603050405020304" pitchFamily="18" charset="0"/>
              </a:rPr>
              <a:t>Services </a:t>
            </a:r>
            <a:r>
              <a:rPr lang="en-US" altLang="en-US" sz="2200" dirty="0">
                <a:latin typeface="Times" panose="02020603050405020304" pitchFamily="18" charset="0"/>
                <a:cs typeface="Times" panose="02020603050405020304" pitchFamily="18" charset="0"/>
              </a:rPr>
              <a:t>that include tuition and utilities is the next largest area of the forecast</a:t>
            </a:r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19182494"/>
              </p:ext>
            </p:extLst>
          </p:nvPr>
        </p:nvGraphicFramePr>
        <p:xfrm>
          <a:off x="914400" y="1143000"/>
          <a:ext cx="7156450" cy="402709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10" name="Worksheet" r:id="rId4" imgW="7605078" imgH="4279687" progId="Excel.Sheet.12">
                  <p:link updateAutomatic="1"/>
                </p:oleObj>
              </mc:Choice>
              <mc:Fallback>
                <p:oleObj name="Worksheet" r:id="rId4" imgW="7605078" imgH="4279687" progId="Excel.Sheet.12">
                  <p:link updateAutomatic="1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914400" y="1143000"/>
                        <a:ext cx="7156450" cy="402709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76200"/>
            <a:ext cx="8229600" cy="1139825"/>
          </a:xfrm>
        </p:spPr>
        <p:txBody>
          <a:bodyPr/>
          <a:lstStyle/>
          <a:p>
            <a:pPr eaLnBrk="1" hangingPunct="1"/>
            <a:r>
              <a:rPr lang="en-US" altLang="en-US" sz="2800" dirty="0" smtClean="0">
                <a:latin typeface="Times" panose="02020603050405020304" pitchFamily="18" charset="0"/>
                <a:cs typeface="Times" panose="02020603050405020304" pitchFamily="18" charset="0"/>
              </a:rPr>
              <a:t>General Fund Expenditures By Object </a:t>
            </a:r>
            <a:br>
              <a:rPr lang="en-US" altLang="en-US" sz="2800" dirty="0" smtClean="0">
                <a:latin typeface="Times" panose="02020603050405020304" pitchFamily="18" charset="0"/>
                <a:cs typeface="Times" panose="02020603050405020304" pitchFamily="18" charset="0"/>
              </a:rPr>
            </a:br>
            <a:r>
              <a:rPr lang="en-US" altLang="en-US" sz="2800" dirty="0" smtClean="0">
                <a:latin typeface="Times" panose="02020603050405020304" pitchFamily="18" charset="0"/>
                <a:cs typeface="Times" panose="02020603050405020304" pitchFamily="18" charset="0"/>
              </a:rPr>
              <a:t>Act. FY19 through Est. FY26</a:t>
            </a:r>
          </a:p>
        </p:txBody>
      </p:sp>
      <p:sp>
        <p:nvSpPr>
          <p:cNvPr id="12291" name="Rectangle 5"/>
          <p:cNvSpPr>
            <a:spLocks noChangeArrowheads="1"/>
          </p:cNvSpPr>
          <p:nvPr/>
        </p:nvSpPr>
        <p:spPr bwMode="auto">
          <a:xfrm>
            <a:off x="609600" y="5586413"/>
            <a:ext cx="6919366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200" dirty="0">
                <a:cs typeface="Times" panose="02020603050405020304" pitchFamily="18" charset="0"/>
              </a:rPr>
              <a:t>Costs continue to rise </a:t>
            </a:r>
            <a:r>
              <a:rPr lang="en-US" sz="2200" dirty="0" smtClean="0">
                <a:cs typeface="Times" panose="02020603050405020304" pitchFamily="18" charset="0"/>
              </a:rPr>
              <a:t>faster than revenue.</a:t>
            </a:r>
            <a:endParaRPr lang="en-US" sz="2200" dirty="0">
              <a:cs typeface="Times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200" dirty="0">
                <a:cs typeface="Times" panose="02020603050405020304" pitchFamily="18" charset="0"/>
              </a:rPr>
              <a:t>Purchased Services and Benefits are growing the </a:t>
            </a:r>
            <a:r>
              <a:rPr lang="en-US" sz="2200" dirty="0" smtClean="0">
                <a:cs typeface="Times" panose="02020603050405020304" pitchFamily="18" charset="0"/>
              </a:rPr>
              <a:t>fastest.</a:t>
            </a:r>
            <a:endParaRPr lang="en-US" sz="2200" dirty="0">
              <a:cs typeface="Times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endParaRPr lang="en-US" sz="2200" dirty="0">
              <a:cs typeface="Times" panose="02020603050405020304" pitchFamily="18" charset="0"/>
            </a:endParaRPr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42746428"/>
              </p:ext>
            </p:extLst>
          </p:nvPr>
        </p:nvGraphicFramePr>
        <p:xfrm>
          <a:off x="609600" y="1217613"/>
          <a:ext cx="7729538" cy="4368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34" name="Worksheet" r:id="rId4" imgW="7534370" imgH="4972050" progId="Excel.Sheet.12">
                  <p:link updateAutomatic="1"/>
                </p:oleObj>
              </mc:Choice>
              <mc:Fallback>
                <p:oleObj name="Worksheet" r:id="rId4" imgW="7534370" imgH="4972050" progId="Excel.Sheet.12">
                  <p:link updateAutomatic="1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609600" y="1217613"/>
                        <a:ext cx="7729538" cy="43688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3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800100"/>
          </a:xfrm>
        </p:spPr>
        <p:txBody>
          <a:bodyPr/>
          <a:lstStyle/>
          <a:p>
            <a:pPr eaLnBrk="1" hangingPunct="1"/>
            <a:r>
              <a:rPr lang="en-US" altLang="en-US" sz="3600" dirty="0" smtClean="0">
                <a:latin typeface="Times" panose="02020603050405020304" pitchFamily="18" charset="0"/>
                <a:cs typeface="Times" panose="02020603050405020304" pitchFamily="18" charset="0"/>
              </a:rPr>
              <a:t/>
            </a:r>
            <a:br>
              <a:rPr lang="en-US" altLang="en-US" sz="3600" dirty="0" smtClean="0">
                <a:latin typeface="Times" panose="02020603050405020304" pitchFamily="18" charset="0"/>
                <a:cs typeface="Times" panose="02020603050405020304" pitchFamily="18" charset="0"/>
              </a:rPr>
            </a:br>
            <a:r>
              <a:rPr lang="en-US" altLang="en-US" sz="3600" dirty="0" smtClean="0">
                <a:latin typeface="Times" panose="02020603050405020304" pitchFamily="18" charset="0"/>
                <a:cs typeface="Times" panose="02020603050405020304" pitchFamily="18" charset="0"/>
              </a:rPr>
              <a:t>Days of True Cash </a:t>
            </a:r>
            <a:br>
              <a:rPr lang="en-US" altLang="en-US" sz="3600" dirty="0" smtClean="0">
                <a:latin typeface="Times" panose="02020603050405020304" pitchFamily="18" charset="0"/>
                <a:cs typeface="Times" panose="02020603050405020304" pitchFamily="18" charset="0"/>
              </a:rPr>
            </a:br>
            <a:endParaRPr lang="en-US" altLang="en-US" sz="3600" dirty="0" smtClean="0"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sp>
        <p:nvSpPr>
          <p:cNvPr id="13315" name="Rectangle 5"/>
          <p:cNvSpPr>
            <a:spLocks noChangeArrowheads="1"/>
          </p:cNvSpPr>
          <p:nvPr/>
        </p:nvSpPr>
        <p:spPr bwMode="auto">
          <a:xfrm>
            <a:off x="733425" y="4876800"/>
            <a:ext cx="7677150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en-US" sz="2200" dirty="0">
                <a:latin typeface="Times" panose="02020603050405020304" pitchFamily="18" charset="0"/>
                <a:cs typeface="Times" panose="02020603050405020304" pitchFamily="18" charset="0"/>
              </a:rPr>
              <a:t>GFOA recommends 60 days </a:t>
            </a:r>
            <a:r>
              <a:rPr lang="en-US" altLang="en-US" sz="2200" dirty="0" smtClean="0">
                <a:latin typeface="Times" panose="02020603050405020304" pitchFamily="18" charset="0"/>
                <a:cs typeface="Times" panose="02020603050405020304" pitchFamily="18" charset="0"/>
              </a:rPr>
              <a:t>cash.</a:t>
            </a:r>
            <a:endParaRPr lang="en-US" altLang="en-US" sz="2200" dirty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>
              <a:spcBef>
                <a:spcPct val="0"/>
              </a:spcBef>
            </a:pPr>
            <a:r>
              <a:rPr lang="en-US" altLang="en-US" sz="2200" dirty="0">
                <a:latin typeface="Times" panose="02020603050405020304" pitchFamily="18" charset="0"/>
                <a:cs typeface="Times" panose="02020603050405020304" pitchFamily="18" charset="0"/>
              </a:rPr>
              <a:t>The district projects a negative cash balance in </a:t>
            </a:r>
            <a:r>
              <a:rPr lang="en-US" altLang="en-US" sz="2200" dirty="0" smtClean="0">
                <a:latin typeface="Times" panose="02020603050405020304" pitchFamily="18" charset="0"/>
                <a:cs typeface="Times" panose="02020603050405020304" pitchFamily="18" charset="0"/>
              </a:rPr>
              <a:t>FY25 without the levy renewal.</a:t>
            </a:r>
            <a:endParaRPr lang="en-US" altLang="en-US" sz="2200" dirty="0"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33835101"/>
              </p:ext>
            </p:extLst>
          </p:nvPr>
        </p:nvGraphicFramePr>
        <p:xfrm>
          <a:off x="708025" y="1123950"/>
          <a:ext cx="7677150" cy="3505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59" name="Worksheet" r:id="rId4" imgW="7677245" imgH="3505009" progId="Excel.Sheet.12">
                  <p:link updateAutomatic="1"/>
                </p:oleObj>
              </mc:Choice>
              <mc:Fallback>
                <p:oleObj name="Worksheet" r:id="rId4" imgW="7677245" imgH="3505009" progId="Excel.Sheet.12">
                  <p:link updateAutomatic="1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708025" y="1123950"/>
                        <a:ext cx="7677150" cy="3505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/>
          <a:lstStyle/>
          <a:p>
            <a:pPr eaLnBrk="1" hangingPunct="1"/>
            <a:r>
              <a:rPr lang="en-US" altLang="en-US" sz="3600" dirty="0" smtClean="0">
                <a:latin typeface="Times" panose="02020603050405020304" pitchFamily="18" charset="0"/>
                <a:cs typeface="Times" panose="02020603050405020304" pitchFamily="18" charset="0"/>
              </a:rPr>
              <a:t>Items to Consider About Our Finances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371600"/>
            <a:ext cx="8229600" cy="43434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n-US" altLang="en-US" sz="2200" dirty="0" smtClean="0">
                <a:latin typeface="Times" panose="02020603050405020304" pitchFamily="18" charset="0"/>
                <a:cs typeface="Times" panose="02020603050405020304" pitchFamily="18" charset="0"/>
              </a:rPr>
              <a:t>68% of our revenues controlled by the state budget process.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altLang="en-US" sz="2200" dirty="0" smtClean="0">
                <a:latin typeface="Times" panose="02020603050405020304" pitchFamily="18" charset="0"/>
                <a:cs typeface="Times" panose="02020603050405020304" pitchFamily="18" charset="0"/>
              </a:rPr>
              <a:t>ESSER Funds may help reduce General Fund costs in FY22-24.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altLang="en-US" sz="2200" dirty="0" smtClean="0">
                <a:latin typeface="Times" panose="02020603050405020304" pitchFamily="18" charset="0"/>
                <a:cs typeface="Times" panose="02020603050405020304" pitchFamily="18" charset="0"/>
              </a:rPr>
              <a:t>Future funding is uncertain still for FY24-26 as Fair School Funding Plan not funded beyond FY23.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altLang="en-US" sz="2200" dirty="0" smtClean="0">
                <a:latin typeface="Times" panose="02020603050405020304" pitchFamily="18" charset="0"/>
                <a:cs typeface="Times" panose="02020603050405020304" pitchFamily="18" charset="0"/>
              </a:rPr>
              <a:t>Other proposals like College Credit Plus, excess costs and tuition are expected to increase our costs going forward.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altLang="en-US" sz="2200" dirty="0" smtClean="0">
                <a:latin typeface="Times" panose="02020603050405020304" pitchFamily="18" charset="0"/>
                <a:cs typeface="Times" panose="02020603050405020304" pitchFamily="18" charset="0"/>
              </a:rPr>
              <a:t>Begin to deficit spend in FY24.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altLang="en-US" sz="2200" dirty="0" smtClean="0">
                <a:latin typeface="Times" panose="02020603050405020304" pitchFamily="18" charset="0"/>
                <a:cs typeface="Times" panose="02020603050405020304" pitchFamily="18" charset="0"/>
              </a:rPr>
              <a:t>We must continue to reduce expenditures to eliminate the projected negative cash balances.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pPr eaLnBrk="1" hangingPunct="1"/>
            <a:r>
              <a:rPr lang="en-US" altLang="en-US" sz="3600" dirty="0" smtClean="0">
                <a:latin typeface="Times" panose="02020603050405020304" pitchFamily="18" charset="0"/>
                <a:cs typeface="Times" panose="02020603050405020304" pitchFamily="18" charset="0"/>
              </a:rPr>
              <a:t>Thank You for Listening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marL="0" indent="0" algn="ctr" eaLnBrk="1" hangingPunct="1">
              <a:buNone/>
            </a:pPr>
            <a:r>
              <a:rPr lang="en-US" altLang="en-US" sz="2200" dirty="0" smtClean="0">
                <a:latin typeface="Times" panose="02020603050405020304" pitchFamily="18" charset="0"/>
                <a:cs typeface="Times" panose="02020603050405020304" pitchFamily="18" charset="0"/>
              </a:rPr>
              <a:t>Questions and Answers</a:t>
            </a:r>
          </a:p>
        </p:txBody>
      </p:sp>
      <p:pic>
        <p:nvPicPr>
          <p:cNvPr id="5" name="Picture 4" descr="C:\Users\local_rjenkins\INetCache\Content.Word\coshocton_header_logo.pn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2919413"/>
            <a:ext cx="6553200" cy="172878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9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9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699" grpId="0" build="p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8229600" cy="865187"/>
          </a:xfrm>
        </p:spPr>
        <p:txBody>
          <a:bodyPr/>
          <a:lstStyle/>
          <a:p>
            <a:pPr eaLnBrk="1" hangingPunct="1">
              <a:defRPr/>
            </a:pPr>
            <a:r>
              <a:rPr lang="en-US" sz="4000" dirty="0">
                <a:latin typeface="Times" panose="02020603050405020304" pitchFamily="18" charset="0"/>
                <a:cs typeface="Times" panose="02020603050405020304" pitchFamily="18" charset="0"/>
              </a:rPr>
              <a:t>O.R.C. and O.A.C. Requirements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42900" y="990601"/>
            <a:ext cx="8458200" cy="5410200"/>
          </a:xfrm>
        </p:spPr>
        <p:txBody>
          <a:bodyPr/>
          <a:lstStyle/>
          <a:p>
            <a:pPr marL="0" indent="0" eaLnBrk="1" hangingPunct="1">
              <a:lnSpc>
                <a:spcPct val="90000"/>
              </a:lnSpc>
              <a:buNone/>
              <a:defRPr/>
            </a:pPr>
            <a:endParaRPr lang="en-US" sz="2000" dirty="0" smtClean="0"/>
          </a:p>
          <a:p>
            <a:pPr>
              <a:spcBef>
                <a:spcPct val="0"/>
              </a:spcBef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lang="en-US" sz="2200" dirty="0">
                <a:latin typeface="Times" panose="02020603050405020304" pitchFamily="18" charset="0"/>
                <a:cs typeface="Times" panose="02020603050405020304" pitchFamily="18" charset="0"/>
              </a:rPr>
              <a:t>O.R.C. 5705.391 and O.A.C. 3301-92-04</a:t>
            </a:r>
          </a:p>
          <a:p>
            <a:pPr lvl="1">
              <a:spcBef>
                <a:spcPct val="0"/>
              </a:spcBef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lang="en-US" sz="2200" dirty="0">
                <a:latin typeface="Times" panose="02020603050405020304" pitchFamily="18" charset="0"/>
                <a:cs typeface="Times" panose="02020603050405020304" pitchFamily="18" charset="0"/>
              </a:rPr>
              <a:t>Require a Board of Education to submit a five-year projection of operational revenues and expenditures along with assumptions to the Ohio Department of Education prior to November 30th  and an update by May 31st of each fiscal year</a:t>
            </a:r>
          </a:p>
          <a:p>
            <a:pPr lvl="1">
              <a:spcBef>
                <a:spcPct val="0"/>
              </a:spcBef>
              <a:buClrTx/>
              <a:buSzTx/>
              <a:buFont typeface="Arial" panose="020B0604020202020204" pitchFamily="34" charset="0"/>
              <a:buChar char="•"/>
              <a:defRPr/>
            </a:pPr>
            <a:endParaRPr lang="en-US" sz="2200" dirty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lvl="1">
              <a:spcBef>
                <a:spcPct val="0"/>
              </a:spcBef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lang="en-US" sz="2200" dirty="0">
                <a:latin typeface="Times" panose="02020603050405020304" pitchFamily="18" charset="0"/>
                <a:cs typeface="Times" panose="02020603050405020304" pitchFamily="18" charset="0"/>
              </a:rPr>
              <a:t>Required funds to be included in the five-year forecast are:</a:t>
            </a:r>
          </a:p>
          <a:p>
            <a:pPr lvl="2">
              <a:spcBef>
                <a:spcPct val="0"/>
              </a:spcBef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lang="en-US" sz="2200" dirty="0">
                <a:latin typeface="Times" panose="02020603050405020304" pitchFamily="18" charset="0"/>
                <a:cs typeface="Times" panose="02020603050405020304" pitchFamily="18" charset="0"/>
              </a:rPr>
              <a:t>General Funds (001)</a:t>
            </a:r>
          </a:p>
          <a:p>
            <a:pPr lvl="2">
              <a:spcBef>
                <a:spcPct val="0"/>
              </a:spcBef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lang="en-US" sz="2200" dirty="0">
                <a:latin typeface="Times" panose="02020603050405020304" pitchFamily="18" charset="0"/>
                <a:cs typeface="Times" panose="02020603050405020304" pitchFamily="18" charset="0"/>
              </a:rPr>
              <a:t>Any special cost center associated with general fund money</a:t>
            </a:r>
          </a:p>
          <a:p>
            <a:pPr lvl="2">
              <a:spcBef>
                <a:spcPct val="0"/>
              </a:spcBef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lang="en-US" sz="2200" dirty="0">
                <a:latin typeface="Times" panose="02020603050405020304" pitchFamily="18" charset="0"/>
                <a:cs typeface="Times" panose="02020603050405020304" pitchFamily="18" charset="0"/>
              </a:rPr>
              <a:t>Emergency levy funds (016)</a:t>
            </a:r>
          </a:p>
          <a:p>
            <a:pPr lvl="2">
              <a:spcBef>
                <a:spcPct val="0"/>
              </a:spcBef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lang="en-US" sz="2200" dirty="0">
                <a:latin typeface="Times" panose="02020603050405020304" pitchFamily="18" charset="0"/>
                <a:cs typeface="Times" panose="02020603050405020304" pitchFamily="18" charset="0"/>
              </a:rPr>
              <a:t>Any debt service (002) activity that would otherwise have gone to the general fund</a:t>
            </a:r>
          </a:p>
          <a:p>
            <a:pPr eaLnBrk="1" hangingPunct="1">
              <a:lnSpc>
                <a:spcPct val="90000"/>
              </a:lnSpc>
              <a:buFont typeface="Wingdings" charset="2"/>
              <a:buChar char="l"/>
              <a:defRPr/>
            </a:pPr>
            <a:endParaRPr lang="en-US" sz="2000" dirty="0"/>
          </a:p>
          <a:p>
            <a:pPr marL="0" indent="0" eaLnBrk="1" hangingPunct="1">
              <a:lnSpc>
                <a:spcPct val="90000"/>
              </a:lnSpc>
              <a:buNone/>
              <a:defRPr/>
            </a:pPr>
            <a:endParaRPr lang="en-US" sz="2000" dirty="0" smtClean="0"/>
          </a:p>
          <a:p>
            <a:pPr eaLnBrk="1" hangingPunct="1">
              <a:lnSpc>
                <a:spcPct val="90000"/>
              </a:lnSpc>
              <a:buFont typeface="Wingdings" charset="2"/>
              <a:buChar char="l"/>
              <a:defRPr/>
            </a:pPr>
            <a:endParaRPr lang="en-US" sz="2000" dirty="0" smtClean="0"/>
          </a:p>
        </p:txBody>
      </p:sp>
    </p:spTree>
    <p:extLst>
      <p:ext uri="{BB962C8B-B14F-4D97-AF65-F5344CB8AC3E}">
        <p14:creationId xmlns:p14="http://schemas.microsoft.com/office/powerpoint/2010/main" val="2660586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8534400" cy="1139825"/>
          </a:xfrm>
        </p:spPr>
        <p:txBody>
          <a:bodyPr/>
          <a:lstStyle/>
          <a:p>
            <a:pPr eaLnBrk="1" hangingPunct="1">
              <a:defRPr/>
            </a:pPr>
            <a:r>
              <a:rPr lang="en-US" sz="3600" dirty="0">
                <a:latin typeface="Times" panose="02020603050405020304" pitchFamily="18" charset="0"/>
                <a:cs typeface="Times" panose="02020603050405020304" pitchFamily="18" charset="0"/>
              </a:rPr>
              <a:t>Purposes and Objectives of the Forecast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42900" y="990601"/>
            <a:ext cx="8458200" cy="5410200"/>
          </a:xfrm>
        </p:spPr>
        <p:txBody>
          <a:bodyPr/>
          <a:lstStyle/>
          <a:p>
            <a:pPr marL="0" indent="0" eaLnBrk="1" hangingPunct="1">
              <a:lnSpc>
                <a:spcPct val="90000"/>
              </a:lnSpc>
              <a:buNone/>
              <a:defRPr/>
            </a:pPr>
            <a:endParaRPr lang="en-US" sz="2000" dirty="0" smtClean="0"/>
          </a:p>
          <a:p>
            <a:pPr lvl="0">
              <a:lnSpc>
                <a:spcPct val="90000"/>
              </a:lnSpc>
              <a:buClrTx/>
              <a:buSzTx/>
              <a:buFontTx/>
              <a:buChar char="•"/>
              <a:defRPr/>
            </a:pPr>
            <a:r>
              <a:rPr kumimoji="1" lang="en-US" sz="2800" dirty="0">
                <a:latin typeface="Times" panose="02020603050405020304" pitchFamily="18" charset="0"/>
                <a:cs typeface="Times" panose="02020603050405020304" pitchFamily="18" charset="0"/>
              </a:rPr>
              <a:t>To engage the Board of Education and the community in long range planning and discussions of financial issues facing the school district.</a:t>
            </a:r>
          </a:p>
          <a:p>
            <a:pPr lvl="0">
              <a:lnSpc>
                <a:spcPct val="90000"/>
              </a:lnSpc>
              <a:buClrTx/>
              <a:buSzTx/>
              <a:buFontTx/>
              <a:buChar char="•"/>
              <a:defRPr/>
            </a:pPr>
            <a:endParaRPr kumimoji="1" lang="en-US" sz="2800" dirty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lvl="0">
              <a:lnSpc>
                <a:spcPct val="90000"/>
              </a:lnSpc>
              <a:buClrTx/>
              <a:buSzTx/>
              <a:buFontTx/>
              <a:buChar char="•"/>
              <a:defRPr/>
            </a:pPr>
            <a:r>
              <a:rPr kumimoji="1" lang="en-US" sz="2800" dirty="0">
                <a:latin typeface="Times" panose="02020603050405020304" pitchFamily="18" charset="0"/>
                <a:cs typeface="Times" panose="02020603050405020304" pitchFamily="18" charset="0"/>
              </a:rPr>
              <a:t>To serve as a basis for determining the school district’s ability to sign the certificate required by O.R.C. 5705.412, commonly known as the “412 certificate”.</a:t>
            </a:r>
          </a:p>
          <a:p>
            <a:pPr lvl="0">
              <a:lnSpc>
                <a:spcPct val="90000"/>
              </a:lnSpc>
              <a:buClrTx/>
              <a:buSzTx/>
              <a:buFontTx/>
              <a:buChar char="•"/>
              <a:defRPr/>
            </a:pPr>
            <a:endParaRPr kumimoji="1" lang="en-US" sz="2800" dirty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lvl="0">
              <a:lnSpc>
                <a:spcPct val="90000"/>
              </a:lnSpc>
              <a:buClrTx/>
              <a:buSzTx/>
              <a:buFontTx/>
              <a:buChar char="•"/>
              <a:defRPr/>
            </a:pPr>
            <a:r>
              <a:rPr kumimoji="1" lang="en-US" sz="2800" dirty="0">
                <a:latin typeface="Times" panose="02020603050405020304" pitchFamily="18" charset="0"/>
                <a:cs typeface="Times" panose="02020603050405020304" pitchFamily="18" charset="0"/>
              </a:rPr>
              <a:t>To provide a method for the Ohio Department of Education and Auditor of State to identify school districts with potential financial problems.</a:t>
            </a:r>
          </a:p>
          <a:p>
            <a:pPr marL="0" indent="0" eaLnBrk="1" hangingPunct="1">
              <a:lnSpc>
                <a:spcPct val="90000"/>
              </a:lnSpc>
              <a:buNone/>
              <a:defRPr/>
            </a:pPr>
            <a:endParaRPr lang="en-US" sz="2000" dirty="0" smtClean="0"/>
          </a:p>
          <a:p>
            <a:pPr eaLnBrk="1" hangingPunct="1">
              <a:lnSpc>
                <a:spcPct val="90000"/>
              </a:lnSpc>
              <a:buFont typeface="Wingdings" charset="2"/>
              <a:buChar char="l"/>
              <a:defRPr/>
            </a:pPr>
            <a:endParaRPr lang="en-US" sz="2000" dirty="0" smtClean="0"/>
          </a:p>
        </p:txBody>
      </p:sp>
    </p:spTree>
    <p:extLst>
      <p:ext uri="{BB962C8B-B14F-4D97-AF65-F5344CB8AC3E}">
        <p14:creationId xmlns:p14="http://schemas.microsoft.com/office/powerpoint/2010/main" val="638470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4000" dirty="0">
                <a:latin typeface="Times" panose="02020603050405020304" pitchFamily="18" charset="0"/>
                <a:cs typeface="Times" panose="02020603050405020304" pitchFamily="18" charset="0"/>
              </a:rPr>
              <a:t>Before we get to the numbers …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42900" y="990601"/>
            <a:ext cx="8458200" cy="5410200"/>
          </a:xfrm>
        </p:spPr>
        <p:txBody>
          <a:bodyPr/>
          <a:lstStyle/>
          <a:p>
            <a:pPr marL="0" indent="0" eaLnBrk="1" hangingPunct="1">
              <a:lnSpc>
                <a:spcPct val="90000"/>
              </a:lnSpc>
              <a:buNone/>
              <a:defRPr/>
            </a:pPr>
            <a:endParaRPr lang="en-US" sz="2000" dirty="0"/>
          </a:p>
          <a:p>
            <a:pPr lvl="0">
              <a:lnSpc>
                <a:spcPct val="90000"/>
              </a:lnSpc>
              <a:buClrTx/>
              <a:buSzTx/>
              <a:buFontTx/>
              <a:buChar char="•"/>
              <a:defRPr/>
            </a:pPr>
            <a:r>
              <a:rPr kumimoji="1" lang="en-US" sz="2400" dirty="0">
                <a:latin typeface="Times" panose="02020603050405020304" pitchFamily="18" charset="0"/>
                <a:cs typeface="Times" panose="02020603050405020304" pitchFamily="18" charset="0"/>
              </a:rPr>
              <a:t>A financial forecast is somewhat like a painting of the future based upon a snapshot of today.</a:t>
            </a:r>
          </a:p>
          <a:p>
            <a:pPr lvl="0">
              <a:lnSpc>
                <a:spcPct val="90000"/>
              </a:lnSpc>
              <a:buClrTx/>
              <a:buSzTx/>
              <a:buFontTx/>
              <a:buChar char="•"/>
              <a:defRPr/>
            </a:pPr>
            <a:r>
              <a:rPr kumimoji="1" lang="en-US" sz="2400" dirty="0">
                <a:latin typeface="Times" panose="02020603050405020304" pitchFamily="18" charset="0"/>
                <a:cs typeface="Times" panose="02020603050405020304" pitchFamily="18" charset="0"/>
              </a:rPr>
              <a:t>The five-year forecast is viewed as a key management tool and should be updated periodically.</a:t>
            </a:r>
          </a:p>
          <a:p>
            <a:pPr lvl="0">
              <a:lnSpc>
                <a:spcPct val="90000"/>
              </a:lnSpc>
              <a:buClrTx/>
              <a:buSzTx/>
              <a:buFontTx/>
              <a:buChar char="•"/>
              <a:defRPr/>
            </a:pPr>
            <a:r>
              <a:rPr kumimoji="1" lang="en-US" sz="2400" dirty="0">
                <a:latin typeface="Times" panose="02020603050405020304" pitchFamily="18" charset="0"/>
                <a:cs typeface="Times" panose="02020603050405020304" pitchFamily="18" charset="0"/>
              </a:rPr>
              <a:t>In a financial forecast, the numbers only tell a small part of the story.  For the numbers to be meaningful, one must review and consider the </a:t>
            </a:r>
            <a:r>
              <a:rPr kumimoji="1" lang="en-US" sz="2400" i="1" u="sng" dirty="0">
                <a:latin typeface="Times" panose="02020603050405020304" pitchFamily="18" charset="0"/>
                <a:cs typeface="Times" panose="02020603050405020304" pitchFamily="18" charset="0"/>
              </a:rPr>
              <a:t>Notes and Assumptions</a:t>
            </a:r>
            <a:r>
              <a:rPr kumimoji="1" lang="en-US" sz="2400" dirty="0">
                <a:latin typeface="Times" panose="02020603050405020304" pitchFamily="18" charset="0"/>
                <a:cs typeface="Times" panose="02020603050405020304" pitchFamily="18" charset="0"/>
              </a:rPr>
              <a:t> before drawing conclusions or using the data as a basis for other calculations.</a:t>
            </a:r>
          </a:p>
          <a:p>
            <a:pPr lvl="0">
              <a:lnSpc>
                <a:spcPct val="90000"/>
              </a:lnSpc>
              <a:buClrTx/>
              <a:buSzTx/>
              <a:buFontTx/>
              <a:buChar char="•"/>
              <a:defRPr/>
            </a:pPr>
            <a:r>
              <a:rPr kumimoji="1" lang="en-US" sz="2400" dirty="0">
                <a:latin typeface="Times" panose="02020603050405020304" pitchFamily="18" charset="0"/>
                <a:cs typeface="Times" panose="02020603050405020304" pitchFamily="18" charset="0"/>
              </a:rPr>
              <a:t>The five-year forecast encourages district management teams to examine future years’ projections and identify when challenges will arise.</a:t>
            </a:r>
          </a:p>
          <a:p>
            <a:pPr lvl="0">
              <a:lnSpc>
                <a:spcPct val="90000"/>
              </a:lnSpc>
              <a:buClrTx/>
              <a:buSzTx/>
              <a:buFontTx/>
              <a:buChar char="•"/>
              <a:defRPr/>
            </a:pPr>
            <a:r>
              <a:rPr kumimoji="1" lang="en-US" sz="2400" dirty="0">
                <a:latin typeface="Times" panose="02020603050405020304" pitchFamily="18" charset="0"/>
                <a:cs typeface="Times" panose="02020603050405020304" pitchFamily="18" charset="0"/>
              </a:rPr>
              <a:t>This helps district management to be proactive in meeting those challenges</a:t>
            </a:r>
            <a:r>
              <a:rPr kumimoji="1" lang="en-US" sz="2000" dirty="0">
                <a:latin typeface="Times" panose="02020603050405020304" pitchFamily="18" charset="0"/>
                <a:cs typeface="Times" panose="02020603050405020304" pitchFamily="18" charset="0"/>
              </a:rPr>
              <a:t>.</a:t>
            </a:r>
          </a:p>
          <a:p>
            <a:pPr marL="0" indent="0" eaLnBrk="1" hangingPunct="1">
              <a:lnSpc>
                <a:spcPct val="90000"/>
              </a:lnSpc>
              <a:buNone/>
              <a:defRPr/>
            </a:pPr>
            <a:endParaRPr lang="en-US" sz="2000" dirty="0" smtClean="0"/>
          </a:p>
          <a:p>
            <a:pPr eaLnBrk="1" hangingPunct="1">
              <a:lnSpc>
                <a:spcPct val="90000"/>
              </a:lnSpc>
              <a:buFont typeface="Wingdings" charset="2"/>
              <a:buChar char="l"/>
              <a:defRPr/>
            </a:pPr>
            <a:endParaRPr lang="en-US" sz="2000" dirty="0" smtClean="0"/>
          </a:p>
        </p:txBody>
      </p:sp>
    </p:spTree>
    <p:extLst>
      <p:ext uri="{BB962C8B-B14F-4D97-AF65-F5344CB8AC3E}">
        <p14:creationId xmlns:p14="http://schemas.microsoft.com/office/powerpoint/2010/main" val="3368536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7814"/>
            <a:ext cx="8229600" cy="712788"/>
          </a:xfrm>
        </p:spPr>
        <p:txBody>
          <a:bodyPr/>
          <a:lstStyle/>
          <a:p>
            <a:pPr eaLnBrk="1" hangingPunct="1">
              <a:defRPr/>
            </a:pPr>
            <a:r>
              <a:rPr lang="en-US" sz="4000" dirty="0" smtClean="0">
                <a:latin typeface="Times" panose="02020603050405020304" pitchFamily="18" charset="0"/>
                <a:cs typeface="Times" panose="02020603050405020304" pitchFamily="18" charset="0"/>
              </a:rPr>
              <a:t/>
            </a:r>
            <a:br>
              <a:rPr lang="en-US" sz="4000" dirty="0" smtClean="0">
                <a:latin typeface="Times" panose="02020603050405020304" pitchFamily="18" charset="0"/>
                <a:cs typeface="Times" panose="02020603050405020304" pitchFamily="18" charset="0"/>
              </a:rPr>
            </a:br>
            <a:r>
              <a:rPr lang="en-US" sz="4000" dirty="0" smtClean="0">
                <a:latin typeface="Times" panose="02020603050405020304" pitchFamily="18" charset="0"/>
                <a:cs typeface="Times" panose="02020603050405020304" pitchFamily="18" charset="0"/>
              </a:rPr>
              <a:t>Key </a:t>
            </a:r>
            <a:r>
              <a:rPr lang="en-US" sz="4000" dirty="0">
                <a:latin typeface="Times" panose="02020603050405020304" pitchFamily="18" charset="0"/>
                <a:cs typeface="Times" panose="02020603050405020304" pitchFamily="18" charset="0"/>
              </a:rPr>
              <a:t>Line Items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42900" y="990601"/>
            <a:ext cx="8458200" cy="5410200"/>
          </a:xfrm>
        </p:spPr>
        <p:txBody>
          <a:bodyPr/>
          <a:lstStyle/>
          <a:p>
            <a:pPr marL="0" lvl="0" indent="0">
              <a:lnSpc>
                <a:spcPct val="90000"/>
              </a:lnSpc>
              <a:buClrTx/>
              <a:buSzTx/>
              <a:buNone/>
              <a:defRPr/>
            </a:pPr>
            <a:endParaRPr lang="en-US" sz="2000" dirty="0" smtClean="0"/>
          </a:p>
          <a:p>
            <a:pPr>
              <a:lnSpc>
                <a:spcPct val="90000"/>
              </a:lnSpc>
              <a:buClr>
                <a:schemeClr val="tx1"/>
              </a:buClr>
              <a:defRPr/>
            </a:pPr>
            <a:r>
              <a:rPr lang="en-US" sz="2400" dirty="0">
                <a:latin typeface="Times" panose="02020603050405020304" pitchFamily="18" charset="0"/>
                <a:cs typeface="Times" panose="02020603050405020304" pitchFamily="18" charset="0"/>
              </a:rPr>
              <a:t>The five-year forecast is divided into two sections: </a:t>
            </a:r>
            <a:r>
              <a:rPr lang="en-US" sz="2400" dirty="0" smtClean="0">
                <a:latin typeface="Times" panose="02020603050405020304" pitchFamily="18" charset="0"/>
                <a:cs typeface="Times" panose="02020603050405020304" pitchFamily="18" charset="0"/>
              </a:rPr>
              <a:t>revenue </a:t>
            </a:r>
            <a:r>
              <a:rPr lang="en-US" sz="2400" dirty="0">
                <a:latin typeface="Times" panose="02020603050405020304" pitchFamily="18" charset="0"/>
                <a:cs typeface="Times" panose="02020603050405020304" pitchFamily="18" charset="0"/>
              </a:rPr>
              <a:t>and expenditures.</a:t>
            </a:r>
          </a:p>
          <a:p>
            <a:pPr>
              <a:lnSpc>
                <a:spcPct val="90000"/>
              </a:lnSpc>
              <a:buClr>
                <a:schemeClr val="tx1"/>
              </a:buClr>
              <a:defRPr/>
            </a:pPr>
            <a:endParaRPr lang="en-US" sz="2400" dirty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>
              <a:lnSpc>
                <a:spcPct val="90000"/>
              </a:lnSpc>
              <a:buClr>
                <a:schemeClr val="tx1"/>
              </a:buClr>
              <a:defRPr/>
            </a:pPr>
            <a:r>
              <a:rPr lang="en-US" sz="2400" dirty="0">
                <a:latin typeface="Times" panose="02020603050405020304" pitchFamily="18" charset="0"/>
                <a:cs typeface="Times" panose="02020603050405020304" pitchFamily="18" charset="0"/>
              </a:rPr>
              <a:t>A district’s revenue is made up of two main sources, local and state funding.</a:t>
            </a:r>
          </a:p>
          <a:p>
            <a:pPr>
              <a:lnSpc>
                <a:spcPct val="90000"/>
              </a:lnSpc>
              <a:buClr>
                <a:schemeClr val="tx1"/>
              </a:buClr>
              <a:defRPr/>
            </a:pPr>
            <a:endParaRPr lang="en-US" sz="2400" dirty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>
              <a:lnSpc>
                <a:spcPct val="90000"/>
              </a:lnSpc>
              <a:buClr>
                <a:schemeClr val="tx1"/>
              </a:buClr>
              <a:defRPr/>
            </a:pPr>
            <a:r>
              <a:rPr lang="en-US" sz="2400" dirty="0">
                <a:latin typeface="Times" panose="02020603050405020304" pitchFamily="18" charset="0"/>
                <a:cs typeface="Times" panose="02020603050405020304" pitchFamily="18" charset="0"/>
              </a:rPr>
              <a:t>The expenditures are mainly salary and wages, benefits, purchased services, and supplies and materials.</a:t>
            </a:r>
          </a:p>
          <a:p>
            <a:pPr eaLnBrk="1" hangingPunct="1">
              <a:lnSpc>
                <a:spcPct val="90000"/>
              </a:lnSpc>
              <a:buFont typeface="Wingdings" charset="2"/>
              <a:buChar char="l"/>
              <a:defRPr/>
            </a:pPr>
            <a:endParaRPr lang="en-US" sz="2000" dirty="0" smtClean="0"/>
          </a:p>
        </p:txBody>
      </p:sp>
    </p:spTree>
    <p:extLst>
      <p:ext uri="{BB962C8B-B14F-4D97-AF65-F5344CB8AC3E}">
        <p14:creationId xmlns:p14="http://schemas.microsoft.com/office/powerpoint/2010/main" val="54566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3336" y="1485629"/>
            <a:ext cx="7897327" cy="388674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47230" y="457200"/>
            <a:ext cx="7249537" cy="914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979579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7230" y="457200"/>
            <a:ext cx="7249537" cy="914528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47230" y="1524000"/>
            <a:ext cx="7249537" cy="5029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114605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76200"/>
            <a:ext cx="8229600" cy="1139825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3600" dirty="0" smtClean="0">
                <a:latin typeface="Times" panose="02020603050405020304" pitchFamily="18" charset="0"/>
                <a:cs typeface="Times" panose="02020603050405020304" pitchFamily="18" charset="0"/>
              </a:rPr>
              <a:t>Revenue Vs. Expenditure</a:t>
            </a:r>
          </a:p>
        </p:txBody>
      </p:sp>
      <p:sp>
        <p:nvSpPr>
          <p:cNvPr id="6147" name="Text Box 10"/>
          <p:cNvSpPr txBox="1">
            <a:spLocks noChangeArrowheads="1"/>
          </p:cNvSpPr>
          <p:nvPr/>
        </p:nvSpPr>
        <p:spPr bwMode="auto">
          <a:xfrm>
            <a:off x="812873" y="5334000"/>
            <a:ext cx="7511977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en-US" sz="2200" dirty="0">
                <a:latin typeface="Times" panose="02020603050405020304" pitchFamily="18" charset="0"/>
                <a:cs typeface="Times" panose="02020603050405020304" pitchFamily="18" charset="0"/>
              </a:rPr>
              <a:t>Revenues are decreasing without the levy </a:t>
            </a:r>
            <a:r>
              <a:rPr lang="en-US" altLang="en-US" sz="2200" dirty="0" smtClean="0">
                <a:latin typeface="Times" panose="02020603050405020304" pitchFamily="18" charset="0"/>
                <a:cs typeface="Times" panose="02020603050405020304" pitchFamily="18" charset="0"/>
              </a:rPr>
              <a:t>renewal in 2023.</a:t>
            </a:r>
            <a:endParaRPr lang="en-US" altLang="en-US" sz="2200" dirty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>
              <a:spcBef>
                <a:spcPct val="0"/>
              </a:spcBef>
            </a:pPr>
            <a:r>
              <a:rPr lang="en-US" altLang="en-US" sz="2200" dirty="0">
                <a:latin typeface="Times" panose="02020603050405020304" pitchFamily="18" charset="0"/>
                <a:cs typeface="Times" panose="02020603050405020304" pitchFamily="18" charset="0"/>
              </a:rPr>
              <a:t>Expenditures are increasing at a faster rate than </a:t>
            </a:r>
            <a:r>
              <a:rPr lang="en-US" altLang="en-US" sz="2200" dirty="0" smtClean="0">
                <a:latin typeface="Times" panose="02020603050405020304" pitchFamily="18" charset="0"/>
                <a:cs typeface="Times" panose="02020603050405020304" pitchFamily="18" charset="0"/>
              </a:rPr>
              <a:t>revenues.</a:t>
            </a:r>
            <a:endParaRPr lang="en-US" altLang="en-US" sz="2200" dirty="0"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94882636"/>
              </p:ext>
            </p:extLst>
          </p:nvPr>
        </p:nvGraphicFramePr>
        <p:xfrm>
          <a:off x="1139825" y="1212850"/>
          <a:ext cx="7032625" cy="39100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88" name="Worksheet" r:id="rId4" imgW="7505795" imgH="4171950" progId="Excel.Sheet.12">
                  <p:link updateAutomatic="1"/>
                </p:oleObj>
              </mc:Choice>
              <mc:Fallback>
                <p:oleObj name="Worksheet" r:id="rId4" imgW="7505795" imgH="4171950" progId="Excel.Sheet.12">
                  <p:link updateAutomatic="1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139825" y="1212850"/>
                        <a:ext cx="7032625" cy="39100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577850" y="76200"/>
            <a:ext cx="7988300" cy="760412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3600" dirty="0" smtClean="0">
                <a:latin typeface="Times" panose="02020603050405020304" pitchFamily="18" charset="0"/>
                <a:cs typeface="Times" panose="02020603050405020304" pitchFamily="18" charset="0"/>
              </a:rPr>
              <a:t>Ending Cash Balance</a:t>
            </a:r>
          </a:p>
        </p:txBody>
      </p:sp>
      <p:sp>
        <p:nvSpPr>
          <p:cNvPr id="7171" name="Text Box 10"/>
          <p:cNvSpPr txBox="1">
            <a:spLocks noChangeArrowheads="1"/>
          </p:cNvSpPr>
          <p:nvPr/>
        </p:nvSpPr>
        <p:spPr bwMode="auto">
          <a:xfrm>
            <a:off x="800100" y="5198530"/>
            <a:ext cx="7543800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en-US" sz="2200" dirty="0">
                <a:latin typeface="Times" panose="02020603050405020304" pitchFamily="18" charset="0"/>
                <a:cs typeface="Times" panose="02020603050405020304" pitchFamily="18" charset="0"/>
              </a:rPr>
              <a:t>60 Day Cash Balance is a responsible target to end </a:t>
            </a:r>
            <a:r>
              <a:rPr lang="en-US" altLang="en-US" sz="2200" dirty="0" smtClean="0">
                <a:latin typeface="Times" panose="02020603050405020304" pitchFamily="18" charset="0"/>
                <a:cs typeface="Times" panose="02020603050405020304" pitchFamily="18" charset="0"/>
              </a:rPr>
              <a:t>year. </a:t>
            </a:r>
            <a:endParaRPr lang="en-US" altLang="en-US" sz="2200" dirty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>
              <a:spcBef>
                <a:spcPct val="0"/>
              </a:spcBef>
            </a:pPr>
            <a:r>
              <a:rPr lang="en-US" altLang="en-US" sz="2200" dirty="0">
                <a:latin typeface="Times" panose="02020603050405020304" pitchFamily="18" charset="0"/>
                <a:cs typeface="Times" panose="02020603050405020304" pitchFamily="18" charset="0"/>
              </a:rPr>
              <a:t>No less than $-0- Required By Ohio </a:t>
            </a:r>
            <a:r>
              <a:rPr lang="en-US" altLang="en-US" sz="2200" dirty="0" smtClean="0">
                <a:latin typeface="Times" panose="02020603050405020304" pitchFamily="18" charset="0"/>
                <a:cs typeface="Times" panose="02020603050405020304" pitchFamily="18" charset="0"/>
              </a:rPr>
              <a:t>Law.</a:t>
            </a:r>
            <a:endParaRPr lang="en-US" altLang="en-US" sz="2200" dirty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>
              <a:spcBef>
                <a:spcPct val="0"/>
              </a:spcBef>
            </a:pPr>
            <a:r>
              <a:rPr lang="en-US" altLang="en-US" sz="2200" dirty="0">
                <a:latin typeface="Times" panose="02020603050405020304" pitchFamily="18" charset="0"/>
                <a:cs typeface="Times" panose="02020603050405020304" pitchFamily="18" charset="0"/>
              </a:rPr>
              <a:t>Does not include renewal of </a:t>
            </a:r>
            <a:r>
              <a:rPr lang="en-US" altLang="en-US" sz="2200" dirty="0" smtClean="0">
                <a:latin typeface="Times" panose="02020603050405020304" pitchFamily="18" charset="0"/>
                <a:cs typeface="Times" panose="02020603050405020304" pitchFamily="18" charset="0"/>
              </a:rPr>
              <a:t>levy </a:t>
            </a:r>
            <a:r>
              <a:rPr lang="en-US" altLang="en-US" sz="2200" dirty="0">
                <a:latin typeface="Times" panose="02020603050405020304" pitchFamily="18" charset="0"/>
                <a:cs typeface="Times" panose="02020603050405020304" pitchFamily="18" charset="0"/>
              </a:rPr>
              <a:t>in </a:t>
            </a:r>
            <a:r>
              <a:rPr lang="en-US" altLang="en-US" sz="2200" dirty="0" smtClean="0">
                <a:latin typeface="Times" panose="02020603050405020304" pitchFamily="18" charset="0"/>
                <a:cs typeface="Times" panose="02020603050405020304" pitchFamily="18" charset="0"/>
              </a:rPr>
              <a:t>2023.</a:t>
            </a:r>
            <a:endParaRPr lang="en-US" altLang="en-US" sz="2200" dirty="0"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94608327"/>
              </p:ext>
            </p:extLst>
          </p:nvPr>
        </p:nvGraphicFramePr>
        <p:xfrm>
          <a:off x="612775" y="984250"/>
          <a:ext cx="7543800" cy="4152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12" name="Worksheet" r:id="rId4" imgW="7543800" imgH="4152805" progId="Excel.Sheet.12">
                  <p:link updateAutomatic="1"/>
                </p:oleObj>
              </mc:Choice>
              <mc:Fallback>
                <p:oleObj name="Worksheet" r:id="rId4" imgW="7543800" imgH="4152805" progId="Excel.Sheet.12">
                  <p:link updateAutomatic="1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612775" y="984250"/>
                        <a:ext cx="7543800" cy="41529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1503</TotalTime>
  <Words>951</Words>
  <Application>Microsoft Office PowerPoint</Application>
  <PresentationFormat>On-screen Show (4:3)</PresentationFormat>
  <Paragraphs>122</Paragraphs>
  <Slides>17</Slides>
  <Notes>17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Links</vt:lpstr>
      </vt:variant>
      <vt:variant>
        <vt:i4>7</vt:i4>
      </vt:variant>
      <vt:variant>
        <vt:lpstr>Slide Titles</vt:lpstr>
      </vt:variant>
      <vt:variant>
        <vt:i4>17</vt:i4>
      </vt:variant>
    </vt:vector>
  </HeadingPairs>
  <TitlesOfParts>
    <vt:vector size="29" baseType="lpstr">
      <vt:lpstr>Arial</vt:lpstr>
      <vt:lpstr>Calibri</vt:lpstr>
      <vt:lpstr>Times</vt:lpstr>
      <vt:lpstr>Wingdings</vt:lpstr>
      <vt:lpstr>Office Theme</vt:lpstr>
      <vt:lpstr>file:///\\CMHFS\K12$\SHARED\Forecasts\Coshocton\Coshocton.xlsx!Graphs!%5bCoshocton.xlsx%5dGraphs%20Chart%20804</vt:lpstr>
      <vt:lpstr>file:///\\CMHFS\K12$\SHARED\Forecasts\Coshocton\Coshocton.xlsx!Graphs!%5bCoshocton.xlsx%5dGraphs%20Chart%202</vt:lpstr>
      <vt:lpstr>file:///\\CMHFS\K12$\SHARED\Forecasts\Coshocton\Coshocton.xlsx!Graphs!%5bCoshocton.xlsx%5dGraphs%20Chart%205</vt:lpstr>
      <vt:lpstr>file:///\\CMHFS\K12$\SHARED\Forecasts\Coshocton\Coshocton.xlsx!Graphs!%5bCoshocton.xlsx%5dGraphs%20Chart%203</vt:lpstr>
      <vt:lpstr>file:///\\CMHFS\K12$\SHARED\Forecasts\Coshocton\Coshocton.xlsx!Graphs!%5bCoshocton.xlsx%5dGraphs%20Chart%207</vt:lpstr>
      <vt:lpstr>file:///\\CMHFS\K12$\SHARED\Forecasts\Coshocton\Coshocton.xlsx!Graphs!%5bCoshocton.xlsx%5dGraphs%20Chart%209</vt:lpstr>
      <vt:lpstr>file:///\\CMHFS\K12$\SHARED\Forecasts\Coshocton\Coshocton.xlsx!Graphs!%5bCoshocton.xlsx%5dGraphs%20Chart%2015</vt:lpstr>
      <vt:lpstr>       Coshocton City School District         General Fund  Five Year Forecast July 1, 2022 Through June 30, 2026 March 19, 2022 Presented By Terri Eyerman, Treasurer/CFO</vt:lpstr>
      <vt:lpstr>O.R.C. and O.A.C. Requirements </vt:lpstr>
      <vt:lpstr>Purposes and Objectives of the Forecast </vt:lpstr>
      <vt:lpstr>Before we get to the numbers … </vt:lpstr>
      <vt:lpstr> Key Line Items </vt:lpstr>
      <vt:lpstr>PowerPoint Presentation</vt:lpstr>
      <vt:lpstr>PowerPoint Presentation</vt:lpstr>
      <vt:lpstr>Revenue Vs. Expenditure</vt:lpstr>
      <vt:lpstr>Ending Cash Balance</vt:lpstr>
      <vt:lpstr>Est. General Fund Revenue Sources FY22</vt:lpstr>
      <vt:lpstr>Local vs. State Funding</vt:lpstr>
      <vt:lpstr>Notes About Our Operating Revenue</vt:lpstr>
      <vt:lpstr>Est. General Fund Expenditures FY22</vt:lpstr>
      <vt:lpstr>General Fund Expenditures By Object  Act. FY19 through Est. FY26</vt:lpstr>
      <vt:lpstr> Days of True Cash  </vt:lpstr>
      <vt:lpstr>Items to Consider About Our Finances</vt:lpstr>
      <vt:lpstr>Thank You for Listening</vt:lpstr>
    </vt:vector>
  </TitlesOfParts>
  <Company>Dublin City Schools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Chris Mohr</dc:creator>
  <cp:lastModifiedBy>Terri Eyerman</cp:lastModifiedBy>
  <cp:revision>226</cp:revision>
  <cp:lastPrinted>2022-05-19T21:17:26Z</cp:lastPrinted>
  <dcterms:created xsi:type="dcterms:W3CDTF">2008-09-06T13:13:23Z</dcterms:created>
  <dcterms:modified xsi:type="dcterms:W3CDTF">2022-05-19T21:21:09Z</dcterms:modified>
</cp:coreProperties>
</file>