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46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9" r:id="rId3"/>
    <p:sldId id="260" r:id="rId4"/>
    <p:sldId id="263" r:id="rId5"/>
    <p:sldId id="261" r:id="rId6"/>
    <p:sldId id="262" r:id="rId7"/>
    <p:sldId id="266" r:id="rId8"/>
    <p:sldId id="282" r:id="rId9"/>
    <p:sldId id="283" r:id="rId10"/>
    <p:sldId id="280" r:id="rId11"/>
    <p:sldId id="281" r:id="rId12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84" autoAdjust="0"/>
    <p:restoredTop sz="90971" autoAdjust="0"/>
  </p:normalViewPr>
  <p:slideViewPr>
    <p:cSldViewPr>
      <p:cViewPr varScale="1">
        <p:scale>
          <a:sx n="66" d="100"/>
          <a:sy n="66" d="100"/>
        </p:scale>
        <p:origin x="7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81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80BE6-E204-4A95-A1DF-1FC50DEF42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8780E1-BD58-4ED2-8E48-682FF3A8EA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D767544-9AC7-44E4-A2FB-749889DC3914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/>
              <a:t>2/22/2011</a:t>
            </a:r>
          </a:p>
        </p:txBody>
      </p:sp>
      <p:sp>
        <p:nvSpPr>
          <p:cNvPr id="5126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/>
              <a:t>Chillicothe CSD Five Year Forecast Update for May 2011 Filing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157C-043B-4F5A-85B7-8B33548A53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99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283C-ABAB-4856-9A23-FB24519F39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12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6560-F607-4F03-B5D3-B36118FB0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513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71A8-992C-44C1-93C0-1295B51A2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81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ADFA3-74EC-47F2-8D4A-9C3A6C643F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0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38A0-1E9C-48E4-BECD-42332E4103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49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C337-8AB1-4315-B542-04C69FEFE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04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6EBE-5FDC-468C-B51A-31EA2EB263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15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B986-E66D-42EA-BBED-6AA578AAF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9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BF97D-6DF8-461C-9AE7-FE6CE9033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54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8C28-FF71-41D9-86F5-BB0ABF85A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07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005E-EB1E-4B98-987F-BE0906B295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6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0DCDB1-AE98-4243-8509-0B448F257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  <p:sldLayoutId id="2147484558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804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2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5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3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7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9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15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3900" y="1292225"/>
            <a:ext cx="7848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>Coshocton City School District</a:t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Five Year Forecast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July 1, 2021 Through June 30, 2026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November 18, 2021</a:t>
            </a:r>
            <a: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Presented By Terri Eyerman, Treasurer/CFO</a:t>
            </a:r>
          </a:p>
        </p:txBody>
      </p:sp>
      <p:pic>
        <p:nvPicPr>
          <p:cNvPr id="4" name="Picture 3" descr="C:\Users\local_rjenkins\INetCache\Content.Word\coshocton_header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781675" cy="1579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Items to Consider About Our Finances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68% of our revenues controlled by the state budget process.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ESSER Funds may help reduce General Fund costs in FY22-24.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Future funding is uncertain still for FY24-26 as Fair School Funding Plan not funded beyond FY23.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Other proposals like College Credit Plus, excess costs and tuition are expected to increase our costs going forward.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We must continue to reduce expenditures to eliminate the projected negative cash balances.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Thank You for Listening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Questions and Answers</a:t>
            </a:r>
          </a:p>
        </p:txBody>
      </p:sp>
      <p:pic>
        <p:nvPicPr>
          <p:cNvPr id="5" name="Picture 4" descr="C:\Users\local_rjenkins\INetCache\Content.Word\coshocton_header_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19413"/>
            <a:ext cx="6553200" cy="172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 Vs. Expenditure</a:t>
            </a: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812873" y="5334000"/>
            <a:ext cx="751197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Revenues are decreasing without the levy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renewal in 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Expenditures are increasing at a faster rate than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revenues.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614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682709"/>
              </p:ext>
            </p:extLst>
          </p:nvPr>
        </p:nvGraphicFramePr>
        <p:xfrm>
          <a:off x="819150" y="1009650"/>
          <a:ext cx="7505700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Worksheet" r:id="rId3" imgW="7505795" imgH="4171950" progId="Excel.Sheet.12">
                  <p:link updateAutomatic="1"/>
                </p:oleObj>
              </mc:Choice>
              <mc:Fallback>
                <p:oleObj name="Worksheet" r:id="rId3" imgW="7505795" imgH="4171950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50" y="1009650"/>
                        <a:ext cx="7505700" cy="417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76200"/>
            <a:ext cx="7988300" cy="7604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Ending Cash Balance</a:t>
            </a:r>
          </a:p>
        </p:txBody>
      </p:sp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800100" y="5287963"/>
            <a:ext cx="75438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60 Day Cash Balance is a responsible target to end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year. 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No less than $-0- Required By Ohio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Law.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Does not include renewal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levy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717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763826"/>
              </p:ext>
            </p:extLst>
          </p:nvPr>
        </p:nvGraphicFramePr>
        <p:xfrm>
          <a:off x="800100" y="1038225"/>
          <a:ext cx="7543800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Worksheet" r:id="rId3" imgW="7543800" imgH="4152805" progId="Excel.Sheet.12">
                  <p:link updateAutomatic="1"/>
                </p:oleObj>
              </mc:Choice>
              <mc:Fallback>
                <p:oleObj name="Worksheet" r:id="rId3" imgW="7543800" imgH="4152805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1038225"/>
                        <a:ext cx="7543800" cy="415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Revenue Sources FY22</a:t>
            </a:r>
          </a:p>
        </p:txBody>
      </p:sp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752475" y="5562177"/>
            <a:ext cx="7639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State of Ohio contributing an estimated 68% in FY22.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State aid is the largest source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819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093706"/>
              </p:ext>
            </p:extLst>
          </p:nvPr>
        </p:nvGraphicFramePr>
        <p:xfrm>
          <a:off x="752475" y="1066800"/>
          <a:ext cx="763905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Worksheet" r:id="rId3" imgW="7638955" imgH="4286250" progId="Excel.Sheet.12">
                  <p:link updateAutomatic="1"/>
                </p:oleObj>
              </mc:Choice>
              <mc:Fallback>
                <p:oleObj name="Worksheet" r:id="rId3" imgW="7638955" imgH="4286250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" y="1066800"/>
                        <a:ext cx="7639050" cy="428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505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Local vs. State Funding</a:t>
            </a: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790574" y="5097959"/>
            <a:ext cx="75628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HB110 details will not be known until December 2021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922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572655"/>
              </p:ext>
            </p:extLst>
          </p:nvPr>
        </p:nvGraphicFramePr>
        <p:xfrm>
          <a:off x="790575" y="990600"/>
          <a:ext cx="7562850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Worksheet" r:id="rId3" imgW="7562945" imgH="3848195" progId="Excel.Sheet.12">
                  <p:link updateAutomatic="1"/>
                </p:oleObj>
              </mc:Choice>
              <mc:Fallback>
                <p:oleObj name="Worksheet" r:id="rId3" imgW="7562945" imgH="3848195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575" y="990600"/>
                        <a:ext cx="7562850" cy="384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Notes About Our Operating Revenue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382000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altLang="en-US" sz="2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HB110 Fair School Funding Plan made many changes to state funding payments and expenses.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The State is delayed in getting actual model to schools until December.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The forecast will be updated with these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details and submitted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once we receive the new data.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SWSF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funds guaranteed as part of base funding amount which means they will no longer be received as a separate revenue.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2860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Expenditures FY22</a:t>
            </a:r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771525" y="5453063"/>
            <a:ext cx="760095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Wages and benefits are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74% </a:t>
            </a:r>
          </a:p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Services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that include tuition and utilities is the next largest area of the forecast</a:t>
            </a:r>
          </a:p>
        </p:txBody>
      </p:sp>
      <p:graphicFrame>
        <p:nvGraphicFramePr>
          <p:cNvPr id="1126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87828"/>
              </p:ext>
            </p:extLst>
          </p:nvPr>
        </p:nvGraphicFramePr>
        <p:xfrm>
          <a:off x="771525" y="1066800"/>
          <a:ext cx="7600950" cy="427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" name="Worksheet" r:id="rId3" imgW="7600950" imgH="4276820" progId="Excel.Sheet.12">
                  <p:link updateAutomatic="1"/>
                </p:oleObj>
              </mc:Choice>
              <mc:Fallback>
                <p:oleObj name="Worksheet" r:id="rId3" imgW="7600950" imgH="4276820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1066800"/>
                        <a:ext cx="7600950" cy="427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Expenditures By Object </a:t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Act. FY19 through Est. FY26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1302818" y="5657850"/>
            <a:ext cx="653836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Costs continue to rise </a:t>
            </a:r>
            <a:r>
              <a:rPr lang="en-US" sz="2200" dirty="0" smtClean="0">
                <a:cs typeface="Times" panose="02020603050405020304" pitchFamily="18" charset="0"/>
              </a:rPr>
              <a:t>faster than revenue.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Purchased Services and Benefits are growing the </a:t>
            </a:r>
            <a:r>
              <a:rPr lang="en-US" sz="2200" dirty="0" smtClean="0">
                <a:cs typeface="Times" panose="02020603050405020304" pitchFamily="18" charset="0"/>
              </a:rPr>
              <a:t>fastest.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cs typeface="Times" panose="02020603050405020304" pitchFamily="18" charset="0"/>
            </a:endParaRPr>
          </a:p>
        </p:txBody>
      </p:sp>
      <p:graphicFrame>
        <p:nvGraphicFramePr>
          <p:cNvPr id="1229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192559"/>
              </p:ext>
            </p:extLst>
          </p:nvPr>
        </p:nvGraphicFramePr>
        <p:xfrm>
          <a:off x="1302818" y="1317625"/>
          <a:ext cx="6538365" cy="431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Worksheet" r:id="rId3" imgW="7534370" imgH="4972050" progId="Excel.Sheet.12">
                  <p:link updateAutomatic="1"/>
                </p:oleObj>
              </mc:Choice>
              <mc:Fallback>
                <p:oleObj name="Worksheet" r:id="rId3" imgW="7534370" imgH="4972050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2818" y="1317625"/>
                        <a:ext cx="6538365" cy="431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Days of True Cash </a:t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altLang="en-US" sz="3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733425" y="4876800"/>
            <a:ext cx="76771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GFOA recommends 60 days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cash.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The district projects a negative cash balance 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FY24.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1331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886402"/>
              </p:ext>
            </p:extLst>
          </p:nvPr>
        </p:nvGraphicFramePr>
        <p:xfrm>
          <a:off x="733425" y="1066800"/>
          <a:ext cx="7677150" cy="363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0" name="Worksheet" r:id="rId3" imgW="7677245" imgH="3505009" progId="Excel.Sheet.12">
                  <p:link updateAutomatic="1"/>
                </p:oleObj>
              </mc:Choice>
              <mc:Fallback>
                <p:oleObj name="Worksheet" r:id="rId3" imgW="7677245" imgH="3505009" progId="Excel.Sheet.12">
                  <p:link updateAutomatic="1"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1066800"/>
                        <a:ext cx="7677150" cy="363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1458</TotalTime>
  <Words>334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Times</vt:lpstr>
      <vt:lpstr>Office Theme</vt:lpstr>
      <vt:lpstr>file:///\\CMHFS\K12$\SHARED\Forecasts\Coshocton\Coshocton.xlsx!Graphs!%5bCoshocton.xlsx%5dGraphs%20Chart%20804</vt:lpstr>
      <vt:lpstr>file:///\\CMHFS\K12$\SHARED\Forecasts\Coshocton\Coshocton.xlsx!Graphs!%5bCoshocton.xlsx%5dGraphs%20Chart%202</vt:lpstr>
      <vt:lpstr>file:///\\CMHFS\K12$\SHARED\Forecasts\Coshocton\Coshocton.xlsx!Graphs!%5bCoshocton.xlsx%5dGraphs%20Chart%205</vt:lpstr>
      <vt:lpstr>file:///\\CMHFS\K12$\SHARED\Forecasts\Coshocton\Coshocton.xlsx!Graphs!%5bCoshocton.xlsx%5dGraphs%20Chart%203</vt:lpstr>
      <vt:lpstr>file:///\\CMHFS\K12$\SHARED\Forecasts\Coshocton\Coshocton.xlsx!Graphs!%5bCoshocton.xlsx%5dGraphs%20Chart%207</vt:lpstr>
      <vt:lpstr>file:///\\CMHFS\K12$\SHARED\Forecasts\Coshocton\Coshocton.xlsx!Graphs!%5bCoshocton.xlsx%5dGraphs%20Chart%209</vt:lpstr>
      <vt:lpstr>file:///\\CMHFS\K12$\SHARED\Forecasts\Coshocton\Coshocton.xlsx!Graphs!%5bCoshocton.xlsx%5dGraphs%20Chart%2015</vt:lpstr>
      <vt:lpstr>       Coshocton City School District         General Fund  Five Year Forecast July 1, 2021 Through June 30, 2026 November 18, 2021 Presented By Terri Eyerman, Treasurer/CFO</vt:lpstr>
      <vt:lpstr>Revenue Vs. Expenditure</vt:lpstr>
      <vt:lpstr>Ending Cash Balance</vt:lpstr>
      <vt:lpstr>Est. General Fund Revenue Sources FY22</vt:lpstr>
      <vt:lpstr>Local vs. State Funding</vt:lpstr>
      <vt:lpstr>Notes About Our Operating Revenue</vt:lpstr>
      <vt:lpstr>Est. General Fund Expenditures FY22</vt:lpstr>
      <vt:lpstr>General Fund Expenditures By Object  Act. FY19 through Est. FY26</vt:lpstr>
      <vt:lpstr> Days of True Cash  </vt:lpstr>
      <vt:lpstr>Items to Consider About Our Finances</vt:lpstr>
      <vt:lpstr>Thank You for Listening</vt:lpstr>
    </vt:vector>
  </TitlesOfParts>
  <Company>Dublin City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Mohr</dc:creator>
  <cp:lastModifiedBy>Terri Eyerman</cp:lastModifiedBy>
  <cp:revision>209</cp:revision>
  <cp:lastPrinted>2021-11-18T21:42:22Z</cp:lastPrinted>
  <dcterms:created xsi:type="dcterms:W3CDTF">2008-09-06T13:13:23Z</dcterms:created>
  <dcterms:modified xsi:type="dcterms:W3CDTF">2021-11-18T21:43:10Z</dcterms:modified>
</cp:coreProperties>
</file>