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58" r:id="rId5"/>
    <p:sldId id="261" r:id="rId6"/>
    <p:sldId id="262" r:id="rId7"/>
    <p:sldId id="259" r:id="rId8"/>
    <p:sldId id="266" r:id="rId9"/>
    <p:sldId id="263" r:id="rId10"/>
    <p:sldId id="264" r:id="rId11"/>
    <p:sldId id="267" r:id="rId12"/>
    <p:sldId id="269" r:id="rId13"/>
    <p:sldId id="270" r:id="rId14"/>
    <p:sldId id="273" r:id="rId15"/>
    <p:sldId id="271" r:id="rId16"/>
    <p:sldId id="268" r:id="rId17"/>
    <p:sldId id="272" r:id="rId18"/>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rri Eyerman" initials="TE" lastIdx="1" clrIdx="0">
    <p:extLst>
      <p:ext uri="{19B8F6BF-5375-455C-9EA6-DF929625EA0E}">
        <p15:presenceInfo xmlns:p15="http://schemas.microsoft.com/office/powerpoint/2012/main" userId="Terri Eyerm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5D5"/>
    <a:srgbClr val="FE6E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72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6C6B9D-EF8C-4EAB-BC5F-84BEC83F758D}" type="datetimeFigureOut">
              <a:rPr lang="en-US" smtClean="0"/>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1764798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6C6B9D-EF8C-4EAB-BC5F-84BEC83F758D}" type="datetimeFigureOut">
              <a:rPr lang="en-US" smtClean="0"/>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2818389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6C6B9D-EF8C-4EAB-BC5F-84BEC83F758D}" type="datetimeFigureOut">
              <a:rPr lang="en-US" smtClean="0"/>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1274277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6C6B9D-EF8C-4EAB-BC5F-84BEC83F758D}" type="datetimeFigureOut">
              <a:rPr lang="en-US" smtClean="0"/>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3023680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46C6B9D-EF8C-4EAB-BC5F-84BEC83F758D}" type="datetimeFigureOut">
              <a:rPr lang="en-US" smtClean="0"/>
              <a:t>5/21/2020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203469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6C6B9D-EF8C-4EAB-BC5F-84BEC83F758D}" type="datetimeFigureOut">
              <a:rPr lang="en-US" smtClean="0"/>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3289384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6C6B9D-EF8C-4EAB-BC5F-84BEC83F758D}" type="datetimeFigureOut">
              <a:rPr lang="en-US" smtClean="0"/>
              <a:t>5/21/2020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3227142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6C6B9D-EF8C-4EAB-BC5F-84BEC83F758D}" type="datetimeFigureOut">
              <a:rPr lang="en-US" smtClean="0"/>
              <a:t>5/21/2020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1415603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6B9D-EF8C-4EAB-BC5F-84BEC83F758D}" type="datetimeFigureOut">
              <a:rPr lang="en-US" smtClean="0"/>
              <a:t>5/21/2020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4133704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6C6B9D-EF8C-4EAB-BC5F-84BEC83F758D}" type="datetimeFigureOut">
              <a:rPr lang="en-US" smtClean="0"/>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408644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6C6B9D-EF8C-4EAB-BC5F-84BEC83F758D}" type="datetimeFigureOut">
              <a:rPr lang="en-US" smtClean="0"/>
              <a:t>5/21/2020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492E2-4D49-407B-9980-E448E409428E}" type="slidenum">
              <a:rPr lang="en-US" smtClean="0"/>
              <a:t>‹#›</a:t>
            </a:fld>
            <a:endParaRPr lang="en-US"/>
          </a:p>
        </p:txBody>
      </p:sp>
    </p:spTree>
    <p:extLst>
      <p:ext uri="{BB962C8B-B14F-4D97-AF65-F5344CB8AC3E}">
        <p14:creationId xmlns:p14="http://schemas.microsoft.com/office/powerpoint/2010/main" val="3234167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6B9D-EF8C-4EAB-BC5F-84BEC83F758D}" type="datetimeFigureOut">
              <a:rPr lang="en-US" smtClean="0"/>
              <a:t>5/21/2020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5492E2-4D49-407B-9980-E448E409428E}" type="slidenum">
              <a:rPr lang="en-US" smtClean="0"/>
              <a:t>‹#›</a:t>
            </a:fld>
            <a:endParaRPr lang="en-US"/>
          </a:p>
        </p:txBody>
      </p:sp>
    </p:spTree>
    <p:extLst>
      <p:ext uri="{BB962C8B-B14F-4D97-AF65-F5344CB8AC3E}">
        <p14:creationId xmlns:p14="http://schemas.microsoft.com/office/powerpoint/2010/main" val="1812830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38675" y="1940529"/>
            <a:ext cx="2917825" cy="1869988"/>
          </a:xfrm>
          <a:prstGeom prst="rect">
            <a:avLst/>
          </a:prstGeom>
        </p:spPr>
      </p:pic>
      <p:sp>
        <p:nvSpPr>
          <p:cNvPr id="2" name="Title 1"/>
          <p:cNvSpPr>
            <a:spLocks noGrp="1"/>
          </p:cNvSpPr>
          <p:nvPr>
            <p:ph type="ctrTitle"/>
          </p:nvPr>
        </p:nvSpPr>
        <p:spPr>
          <a:xfrm>
            <a:off x="1731010" y="597297"/>
            <a:ext cx="9009380" cy="800100"/>
          </a:xfrm>
        </p:spPr>
        <p:txBody>
          <a:bodyPr>
            <a:normAutofit/>
          </a:bodyPr>
          <a:lstStyle/>
          <a:p>
            <a:r>
              <a:rPr lang="en-US" sz="4800" dirty="0" smtClean="0"/>
              <a:t>Coshocton City Schools</a:t>
            </a:r>
            <a:endParaRPr lang="en-US" sz="2400" dirty="0"/>
          </a:p>
        </p:txBody>
      </p:sp>
      <p:sp>
        <p:nvSpPr>
          <p:cNvPr id="3" name="Subtitle 2"/>
          <p:cNvSpPr>
            <a:spLocks noGrp="1"/>
          </p:cNvSpPr>
          <p:nvPr>
            <p:ph type="subTitle" idx="1"/>
          </p:nvPr>
        </p:nvSpPr>
        <p:spPr>
          <a:xfrm>
            <a:off x="1527810" y="5849673"/>
            <a:ext cx="9144000" cy="439420"/>
          </a:xfrm>
        </p:spPr>
        <p:txBody>
          <a:bodyPr>
            <a:normAutofit/>
          </a:bodyPr>
          <a:lstStyle/>
          <a:p>
            <a:r>
              <a:rPr lang="en-US" sz="2200" dirty="0" smtClean="0">
                <a:latin typeface="+mj-lt"/>
              </a:rPr>
              <a:t>Presented By: Terri Eyerman, Treasurer/CFO</a:t>
            </a:r>
            <a:endParaRPr lang="en-US" sz="2200" dirty="0">
              <a:latin typeface="+mj-lt"/>
            </a:endParaRPr>
          </a:p>
        </p:txBody>
      </p:sp>
      <p:sp>
        <p:nvSpPr>
          <p:cNvPr id="5" name="TextBox 4"/>
          <p:cNvSpPr txBox="1"/>
          <p:nvPr/>
        </p:nvSpPr>
        <p:spPr>
          <a:xfrm>
            <a:off x="3708400" y="4199454"/>
            <a:ext cx="5054600" cy="430887"/>
          </a:xfrm>
          <a:prstGeom prst="rect">
            <a:avLst/>
          </a:prstGeom>
          <a:noFill/>
        </p:spPr>
        <p:txBody>
          <a:bodyPr wrap="square" rtlCol="0" anchor="ctr">
            <a:spAutoFit/>
          </a:bodyPr>
          <a:lstStyle/>
          <a:p>
            <a:pPr algn="ctr"/>
            <a:r>
              <a:rPr lang="en-US" sz="2200" dirty="0">
                <a:latin typeface="+mj-lt"/>
              </a:rPr>
              <a:t>Monthly Financial Status Report</a:t>
            </a:r>
          </a:p>
        </p:txBody>
      </p:sp>
      <p:sp>
        <p:nvSpPr>
          <p:cNvPr id="6" name="TextBox 5"/>
          <p:cNvSpPr txBox="1"/>
          <p:nvPr/>
        </p:nvSpPr>
        <p:spPr>
          <a:xfrm>
            <a:off x="3276600" y="4606926"/>
            <a:ext cx="5918200" cy="430887"/>
          </a:xfrm>
          <a:prstGeom prst="rect">
            <a:avLst/>
          </a:prstGeom>
          <a:noFill/>
        </p:spPr>
        <p:txBody>
          <a:bodyPr wrap="square" rtlCol="0" anchor="ctr">
            <a:spAutoFit/>
          </a:bodyPr>
          <a:lstStyle/>
          <a:p>
            <a:pPr algn="ctr"/>
            <a:r>
              <a:rPr lang="en-US" sz="2200" dirty="0">
                <a:latin typeface="+mj-lt"/>
              </a:rPr>
              <a:t>5% and 10% Reduction Estimates to State Funding</a:t>
            </a:r>
          </a:p>
        </p:txBody>
      </p:sp>
      <p:sp>
        <p:nvSpPr>
          <p:cNvPr id="7" name="TextBox 6"/>
          <p:cNvSpPr txBox="1"/>
          <p:nvPr/>
        </p:nvSpPr>
        <p:spPr>
          <a:xfrm>
            <a:off x="3276600" y="4995863"/>
            <a:ext cx="5918200" cy="430887"/>
          </a:xfrm>
          <a:prstGeom prst="rect">
            <a:avLst/>
          </a:prstGeom>
          <a:noFill/>
        </p:spPr>
        <p:txBody>
          <a:bodyPr wrap="square" rtlCol="0" anchor="ctr">
            <a:spAutoFit/>
          </a:bodyPr>
          <a:lstStyle/>
          <a:p>
            <a:pPr algn="ctr"/>
            <a:r>
              <a:rPr lang="en-US" sz="2200" dirty="0">
                <a:latin typeface="+mj-lt"/>
              </a:rPr>
              <a:t>May 2020 Five Year Forecast</a:t>
            </a:r>
          </a:p>
        </p:txBody>
      </p:sp>
    </p:spTree>
    <p:extLst>
      <p:ext uri="{BB962C8B-B14F-4D97-AF65-F5344CB8AC3E}">
        <p14:creationId xmlns:p14="http://schemas.microsoft.com/office/powerpoint/2010/main" val="20814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Coshocton City Schools</a:t>
            </a:r>
            <a:br>
              <a:rPr lang="en-US" dirty="0" smtClean="0"/>
            </a:br>
            <a:r>
              <a:rPr lang="en-US" dirty="0" smtClean="0"/>
              <a:t>Estimate of Impact from 10% State Foundation Cut </a:t>
            </a:r>
            <a:endParaRPr lang="en-US" dirty="0"/>
          </a:p>
        </p:txBody>
      </p:sp>
      <p:pic>
        <p:nvPicPr>
          <p:cNvPr id="5" name="Picture 4"/>
          <p:cNvPicPr>
            <a:picLocks noChangeAspect="1"/>
          </p:cNvPicPr>
          <p:nvPr/>
        </p:nvPicPr>
        <p:blipFill>
          <a:blip r:embed="rId2"/>
          <a:stretch>
            <a:fillRect/>
          </a:stretch>
        </p:blipFill>
        <p:spPr>
          <a:xfrm>
            <a:off x="10121900" y="5656848"/>
            <a:ext cx="1876137" cy="1201152"/>
          </a:xfrm>
          <a:prstGeom prst="rect">
            <a:avLst/>
          </a:prstGeom>
        </p:spPr>
      </p:pic>
      <p:pic>
        <p:nvPicPr>
          <p:cNvPr id="2" name="Picture 1"/>
          <p:cNvPicPr>
            <a:picLocks noChangeAspect="1"/>
          </p:cNvPicPr>
          <p:nvPr/>
        </p:nvPicPr>
        <p:blipFill>
          <a:blip r:embed="rId3"/>
          <a:stretch>
            <a:fillRect/>
          </a:stretch>
        </p:blipFill>
        <p:spPr>
          <a:xfrm>
            <a:off x="2377728" y="1401282"/>
            <a:ext cx="7031385" cy="2711930"/>
          </a:xfrm>
          <a:prstGeom prst="rect">
            <a:avLst/>
          </a:prstGeom>
        </p:spPr>
      </p:pic>
      <p:pic>
        <p:nvPicPr>
          <p:cNvPr id="6" name="Picture 5"/>
          <p:cNvPicPr>
            <a:picLocks noChangeAspect="1"/>
          </p:cNvPicPr>
          <p:nvPr/>
        </p:nvPicPr>
        <p:blipFill>
          <a:blip r:embed="rId4"/>
          <a:stretch>
            <a:fillRect/>
          </a:stretch>
        </p:blipFill>
        <p:spPr>
          <a:xfrm>
            <a:off x="2377728" y="4113212"/>
            <a:ext cx="7031385" cy="2575733"/>
          </a:xfrm>
          <a:prstGeom prst="rect">
            <a:avLst/>
          </a:prstGeom>
        </p:spPr>
      </p:pic>
      <p:sp>
        <p:nvSpPr>
          <p:cNvPr id="7" name="TextBox 6"/>
          <p:cNvSpPr txBox="1"/>
          <p:nvPr/>
        </p:nvSpPr>
        <p:spPr>
          <a:xfrm>
            <a:off x="9616966" y="1235617"/>
            <a:ext cx="2381071" cy="4493538"/>
          </a:xfrm>
          <a:prstGeom prst="rect">
            <a:avLst/>
          </a:prstGeom>
          <a:noFill/>
        </p:spPr>
        <p:txBody>
          <a:bodyPr wrap="square" rtlCol="0">
            <a:spAutoFit/>
          </a:bodyPr>
          <a:lstStyle/>
          <a:p>
            <a:r>
              <a:rPr lang="en-US" sz="1100" dirty="0" smtClean="0"/>
              <a:t>The pink chart reflects the January 2020 forecast totals as they were prior to today. The blue chart reflects the new totals after state deductions. This year the district was cut just over $230K as reflected in line 2.08 in 2020 on the blue chart.  Also in the blue chart you will see that 2021 revenue has faced reductions. These are a result of estimating a 10% cut to state funding and an additional 10% in Local delinquencies. 2022 reflects an additional 5% reduction to state funding and 5% additional delinquencies. 2023 there are no additional cuts and we are modeling a gradual increase back to the level of state funding we received prior to COVID. No expenditures were changed on these charts in order to isolate the impact of the revenue changes alone. The May forecast incorporates these cuts and changes to expenditures. All local delinquencies are reflected as recovered by the end of this forecast</a:t>
            </a:r>
            <a:endParaRPr lang="en-US" sz="1100" dirty="0"/>
          </a:p>
        </p:txBody>
      </p:sp>
    </p:spTree>
    <p:extLst>
      <p:ext uri="{BB962C8B-B14F-4D97-AF65-F5344CB8AC3E}">
        <p14:creationId xmlns:p14="http://schemas.microsoft.com/office/powerpoint/2010/main" val="938305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371975" y="1820320"/>
            <a:ext cx="3207385" cy="2055562"/>
          </a:xfrm>
          <a:prstGeom prst="rect">
            <a:avLst/>
          </a:prstGeom>
        </p:spPr>
      </p:pic>
      <p:sp>
        <p:nvSpPr>
          <p:cNvPr id="2" name="Title 1"/>
          <p:cNvSpPr>
            <a:spLocks noGrp="1"/>
          </p:cNvSpPr>
          <p:nvPr>
            <p:ph type="ctrTitle"/>
          </p:nvPr>
        </p:nvSpPr>
        <p:spPr>
          <a:xfrm>
            <a:off x="1595120" y="924560"/>
            <a:ext cx="9009380" cy="4091940"/>
          </a:xfrm>
        </p:spPr>
        <p:txBody>
          <a:bodyPr>
            <a:normAutofit fontScale="90000"/>
          </a:bodyPr>
          <a:lstStyle/>
          <a:p>
            <a:r>
              <a:rPr lang="en-US" sz="4800" dirty="0" smtClean="0"/>
              <a:t>Coshocton City Schools</a:t>
            </a:r>
            <a:br>
              <a:rPr lang="en-US" sz="4800" dirty="0" smtClean="0"/>
            </a:br>
            <a:r>
              <a:rPr lang="en-US" sz="4800" dirty="0" smtClean="0"/>
              <a:t/>
            </a:r>
            <a:br>
              <a:rPr lang="en-US" sz="4800" dirty="0" smtClean="0"/>
            </a:br>
            <a:r>
              <a:rPr lang="en-US" sz="4800" dirty="0" smtClean="0"/>
              <a:t/>
            </a:r>
            <a:br>
              <a:rPr lang="en-US" sz="4800" dirty="0" smtClean="0"/>
            </a:br>
            <a:r>
              <a:rPr lang="en-US" sz="4800" dirty="0" smtClean="0"/>
              <a:t/>
            </a:r>
            <a:br>
              <a:rPr lang="en-US" sz="4800" dirty="0" smtClean="0"/>
            </a:br>
            <a:r>
              <a:rPr lang="en-US" dirty="0" smtClean="0"/>
              <a:t/>
            </a:r>
            <a:br>
              <a:rPr lang="en-US" dirty="0" smtClean="0"/>
            </a:br>
            <a:r>
              <a:rPr lang="en-US" sz="2400" dirty="0"/>
              <a:t/>
            </a:r>
            <a:br>
              <a:rPr lang="en-US" sz="2400" dirty="0"/>
            </a:br>
            <a:r>
              <a:rPr lang="en-US" sz="2400" dirty="0"/>
              <a:t>May 2020 Five Year Forecast</a:t>
            </a:r>
            <a:r>
              <a:rPr lang="en-US" sz="2400" dirty="0" smtClean="0"/>
              <a:t/>
            </a:r>
            <a:br>
              <a:rPr lang="en-US" sz="2400" dirty="0" smtClean="0"/>
            </a:br>
            <a:endParaRPr lang="en-US" sz="2400" dirty="0"/>
          </a:p>
        </p:txBody>
      </p:sp>
      <p:sp>
        <p:nvSpPr>
          <p:cNvPr id="3" name="Subtitle 2"/>
          <p:cNvSpPr>
            <a:spLocks noGrp="1"/>
          </p:cNvSpPr>
          <p:nvPr>
            <p:ph type="subTitle" idx="1"/>
          </p:nvPr>
        </p:nvSpPr>
        <p:spPr>
          <a:xfrm>
            <a:off x="1595120" y="4883242"/>
            <a:ext cx="9144000" cy="1655762"/>
          </a:xfrm>
        </p:spPr>
        <p:txBody>
          <a:bodyPr/>
          <a:lstStyle/>
          <a:p>
            <a:endParaRPr lang="en-US" dirty="0"/>
          </a:p>
          <a:p>
            <a:r>
              <a:rPr lang="en-US" dirty="0" smtClean="0"/>
              <a:t>Presented By: Terri Eyerman, Interim Treasurer/CFO</a:t>
            </a:r>
            <a:endParaRPr lang="en-US" dirty="0"/>
          </a:p>
        </p:txBody>
      </p:sp>
    </p:spTree>
    <p:extLst>
      <p:ext uri="{BB962C8B-B14F-4D97-AF65-F5344CB8AC3E}">
        <p14:creationId xmlns:p14="http://schemas.microsoft.com/office/powerpoint/2010/main" val="655823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94456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smtClean="0"/>
              <a:t>Coshocton City Schools</a:t>
            </a:r>
            <a:br>
              <a:rPr lang="en-US" sz="3200" dirty="0" smtClean="0"/>
            </a:br>
            <a:r>
              <a:rPr lang="en-US" sz="3200" dirty="0" smtClean="0"/>
              <a:t>May 2020 Five Year Forecast</a:t>
            </a:r>
            <a:endParaRPr lang="en-US" sz="3200" dirty="0"/>
          </a:p>
        </p:txBody>
      </p:sp>
      <p:pic>
        <p:nvPicPr>
          <p:cNvPr id="5" name="Picture 4"/>
          <p:cNvPicPr>
            <a:picLocks noChangeAspect="1"/>
          </p:cNvPicPr>
          <p:nvPr/>
        </p:nvPicPr>
        <p:blipFill>
          <a:blip r:embed="rId2"/>
          <a:stretch>
            <a:fillRect/>
          </a:stretch>
        </p:blipFill>
        <p:spPr>
          <a:xfrm>
            <a:off x="9845962" y="5480185"/>
            <a:ext cx="2152075" cy="1377815"/>
          </a:xfrm>
          <a:prstGeom prst="rect">
            <a:avLst/>
          </a:prstGeom>
        </p:spPr>
      </p:pic>
      <p:pic>
        <p:nvPicPr>
          <p:cNvPr id="2" name="Picture 1"/>
          <p:cNvPicPr>
            <a:picLocks noChangeAspect="1"/>
          </p:cNvPicPr>
          <p:nvPr/>
        </p:nvPicPr>
        <p:blipFill>
          <a:blip r:embed="rId3"/>
          <a:stretch>
            <a:fillRect/>
          </a:stretch>
        </p:blipFill>
        <p:spPr>
          <a:xfrm>
            <a:off x="2070100" y="1447800"/>
            <a:ext cx="7775862" cy="3235614"/>
          </a:xfrm>
          <a:prstGeom prst="rect">
            <a:avLst/>
          </a:prstGeom>
        </p:spPr>
      </p:pic>
      <p:pic>
        <p:nvPicPr>
          <p:cNvPr id="6" name="Picture 5"/>
          <p:cNvPicPr>
            <a:picLocks noChangeAspect="1"/>
          </p:cNvPicPr>
          <p:nvPr/>
        </p:nvPicPr>
        <p:blipFill>
          <a:blip r:embed="rId4"/>
          <a:stretch>
            <a:fillRect/>
          </a:stretch>
        </p:blipFill>
        <p:spPr>
          <a:xfrm>
            <a:off x="2819400" y="4559011"/>
            <a:ext cx="6324599" cy="2298989"/>
          </a:xfrm>
          <a:prstGeom prst="rect">
            <a:avLst/>
          </a:prstGeom>
        </p:spPr>
      </p:pic>
    </p:spTree>
    <p:extLst>
      <p:ext uri="{BB962C8B-B14F-4D97-AF65-F5344CB8AC3E}">
        <p14:creationId xmlns:p14="http://schemas.microsoft.com/office/powerpoint/2010/main" val="3032212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Coshocton City Schools</a:t>
            </a:r>
            <a:br>
              <a:rPr lang="en-US" dirty="0" smtClean="0"/>
            </a:br>
            <a:r>
              <a:rPr lang="en-US" dirty="0" smtClean="0"/>
              <a:t>May 2020 Five Year Forecast</a:t>
            </a:r>
            <a:endParaRPr lang="en-US" dirty="0"/>
          </a:p>
        </p:txBody>
      </p:sp>
      <p:pic>
        <p:nvPicPr>
          <p:cNvPr id="5" name="Picture 4"/>
          <p:cNvPicPr>
            <a:picLocks noChangeAspect="1"/>
          </p:cNvPicPr>
          <p:nvPr/>
        </p:nvPicPr>
        <p:blipFill>
          <a:blip r:embed="rId2"/>
          <a:stretch>
            <a:fillRect/>
          </a:stretch>
        </p:blipFill>
        <p:spPr>
          <a:xfrm>
            <a:off x="9845962" y="5480185"/>
            <a:ext cx="2152075" cy="1377815"/>
          </a:xfrm>
          <a:prstGeom prst="rect">
            <a:avLst/>
          </a:prstGeom>
        </p:spPr>
      </p:pic>
      <p:pic>
        <p:nvPicPr>
          <p:cNvPr id="7" name="Picture 6"/>
          <p:cNvPicPr>
            <a:picLocks noChangeAspect="1"/>
          </p:cNvPicPr>
          <p:nvPr/>
        </p:nvPicPr>
        <p:blipFill>
          <a:blip r:embed="rId3"/>
          <a:stretch>
            <a:fillRect/>
          </a:stretch>
        </p:blipFill>
        <p:spPr>
          <a:xfrm>
            <a:off x="762000" y="1900237"/>
            <a:ext cx="10671167" cy="3605731"/>
          </a:xfrm>
          <a:prstGeom prst="rect">
            <a:avLst/>
          </a:prstGeom>
        </p:spPr>
      </p:pic>
    </p:spTree>
    <p:extLst>
      <p:ext uri="{BB962C8B-B14F-4D97-AF65-F5344CB8AC3E}">
        <p14:creationId xmlns:p14="http://schemas.microsoft.com/office/powerpoint/2010/main" val="60462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10207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smtClean="0"/>
              <a:t>Coshocton City Schools</a:t>
            </a:r>
            <a:br>
              <a:rPr lang="en-US" sz="3200" dirty="0" smtClean="0"/>
            </a:br>
            <a:r>
              <a:rPr lang="en-US" sz="3200" dirty="0" smtClean="0"/>
              <a:t>May 2020 Five Year Forecast</a:t>
            </a:r>
            <a:endParaRPr lang="en-US" sz="3200" dirty="0"/>
          </a:p>
        </p:txBody>
      </p:sp>
      <p:pic>
        <p:nvPicPr>
          <p:cNvPr id="5" name="Picture 4"/>
          <p:cNvPicPr>
            <a:picLocks noChangeAspect="1"/>
          </p:cNvPicPr>
          <p:nvPr/>
        </p:nvPicPr>
        <p:blipFill>
          <a:blip r:embed="rId2"/>
          <a:stretch>
            <a:fillRect/>
          </a:stretch>
        </p:blipFill>
        <p:spPr>
          <a:xfrm>
            <a:off x="9845962" y="5480185"/>
            <a:ext cx="2152075" cy="1377815"/>
          </a:xfrm>
          <a:prstGeom prst="rect">
            <a:avLst/>
          </a:prstGeom>
        </p:spPr>
      </p:pic>
      <p:pic>
        <p:nvPicPr>
          <p:cNvPr id="4" name="Picture 3"/>
          <p:cNvPicPr>
            <a:picLocks noChangeAspect="1"/>
          </p:cNvPicPr>
          <p:nvPr/>
        </p:nvPicPr>
        <p:blipFill>
          <a:blip r:embed="rId3"/>
          <a:stretch>
            <a:fillRect/>
          </a:stretch>
        </p:blipFill>
        <p:spPr>
          <a:xfrm>
            <a:off x="1981200" y="1262492"/>
            <a:ext cx="8144548" cy="3106195"/>
          </a:xfrm>
          <a:prstGeom prst="rect">
            <a:avLst/>
          </a:prstGeom>
        </p:spPr>
      </p:pic>
      <p:pic>
        <p:nvPicPr>
          <p:cNvPr id="7" name="Picture 6"/>
          <p:cNvPicPr>
            <a:picLocks noChangeAspect="1"/>
          </p:cNvPicPr>
          <p:nvPr/>
        </p:nvPicPr>
        <p:blipFill>
          <a:blip r:embed="rId4"/>
          <a:stretch>
            <a:fillRect/>
          </a:stretch>
        </p:blipFill>
        <p:spPr>
          <a:xfrm>
            <a:off x="2679700" y="4368687"/>
            <a:ext cx="6819900" cy="2387713"/>
          </a:xfrm>
          <a:prstGeom prst="rect">
            <a:avLst/>
          </a:prstGeom>
        </p:spPr>
      </p:pic>
    </p:spTree>
    <p:extLst>
      <p:ext uri="{BB962C8B-B14F-4D97-AF65-F5344CB8AC3E}">
        <p14:creationId xmlns:p14="http://schemas.microsoft.com/office/powerpoint/2010/main" val="2803179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Coshocton City Schools</a:t>
            </a:r>
            <a:br>
              <a:rPr lang="en-US" dirty="0" smtClean="0"/>
            </a:br>
            <a:r>
              <a:rPr lang="en-US" dirty="0" smtClean="0"/>
              <a:t>May 2020 Five Year Forecast</a:t>
            </a:r>
            <a:endParaRPr lang="en-US" dirty="0"/>
          </a:p>
        </p:txBody>
      </p:sp>
      <p:pic>
        <p:nvPicPr>
          <p:cNvPr id="5" name="Picture 4"/>
          <p:cNvPicPr>
            <a:picLocks noChangeAspect="1"/>
          </p:cNvPicPr>
          <p:nvPr/>
        </p:nvPicPr>
        <p:blipFill>
          <a:blip r:embed="rId2"/>
          <a:stretch>
            <a:fillRect/>
          </a:stretch>
        </p:blipFill>
        <p:spPr>
          <a:xfrm>
            <a:off x="9845962" y="5480185"/>
            <a:ext cx="2152075" cy="1377815"/>
          </a:xfrm>
          <a:prstGeom prst="rect">
            <a:avLst/>
          </a:prstGeom>
        </p:spPr>
      </p:pic>
      <p:pic>
        <p:nvPicPr>
          <p:cNvPr id="2" name="Picture 1"/>
          <p:cNvPicPr>
            <a:picLocks noChangeAspect="1"/>
          </p:cNvPicPr>
          <p:nvPr/>
        </p:nvPicPr>
        <p:blipFill>
          <a:blip r:embed="rId3"/>
          <a:stretch>
            <a:fillRect/>
          </a:stretch>
        </p:blipFill>
        <p:spPr>
          <a:xfrm>
            <a:off x="1089848" y="1922689"/>
            <a:ext cx="9667052" cy="3803597"/>
          </a:xfrm>
          <a:prstGeom prst="rect">
            <a:avLst/>
          </a:prstGeom>
        </p:spPr>
      </p:pic>
      <p:pic>
        <p:nvPicPr>
          <p:cNvPr id="4" name="Picture 3"/>
          <p:cNvPicPr>
            <a:picLocks noChangeAspect="1"/>
          </p:cNvPicPr>
          <p:nvPr/>
        </p:nvPicPr>
        <p:blipFill>
          <a:blip r:embed="rId4"/>
          <a:stretch>
            <a:fillRect/>
          </a:stretch>
        </p:blipFill>
        <p:spPr>
          <a:xfrm>
            <a:off x="1102548" y="1463062"/>
            <a:ext cx="9667052" cy="523875"/>
          </a:xfrm>
          <a:prstGeom prst="rect">
            <a:avLst/>
          </a:prstGeom>
        </p:spPr>
      </p:pic>
    </p:spTree>
    <p:extLst>
      <p:ext uri="{BB962C8B-B14F-4D97-AF65-F5344CB8AC3E}">
        <p14:creationId xmlns:p14="http://schemas.microsoft.com/office/powerpoint/2010/main" val="4077665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33254" y="-31751"/>
            <a:ext cx="10515600" cy="10096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smtClean="0"/>
              <a:t>Coshocton City Schools</a:t>
            </a:r>
            <a:br>
              <a:rPr lang="en-US" sz="2800" dirty="0" smtClean="0"/>
            </a:br>
            <a:r>
              <a:rPr lang="en-US" sz="2800" dirty="0" smtClean="0"/>
              <a:t>May 2020 Five Year Forecast</a:t>
            </a:r>
            <a:endParaRPr lang="en-US" sz="2800" dirty="0"/>
          </a:p>
        </p:txBody>
      </p:sp>
      <p:pic>
        <p:nvPicPr>
          <p:cNvPr id="5" name="Picture 4"/>
          <p:cNvPicPr>
            <a:picLocks noChangeAspect="1"/>
          </p:cNvPicPr>
          <p:nvPr/>
        </p:nvPicPr>
        <p:blipFill>
          <a:blip r:embed="rId2"/>
          <a:stretch>
            <a:fillRect/>
          </a:stretch>
        </p:blipFill>
        <p:spPr>
          <a:xfrm>
            <a:off x="9845962" y="5480185"/>
            <a:ext cx="2152075" cy="1377815"/>
          </a:xfrm>
          <a:prstGeom prst="rect">
            <a:avLst/>
          </a:prstGeom>
        </p:spPr>
      </p:pic>
      <p:pic>
        <p:nvPicPr>
          <p:cNvPr id="4" name="Picture 3"/>
          <p:cNvPicPr>
            <a:picLocks noChangeAspect="1"/>
          </p:cNvPicPr>
          <p:nvPr/>
        </p:nvPicPr>
        <p:blipFill>
          <a:blip r:embed="rId3"/>
          <a:stretch>
            <a:fillRect/>
          </a:stretch>
        </p:blipFill>
        <p:spPr>
          <a:xfrm>
            <a:off x="2531722" y="1065212"/>
            <a:ext cx="6918665" cy="5487988"/>
          </a:xfrm>
          <a:prstGeom prst="rect">
            <a:avLst/>
          </a:prstGeom>
        </p:spPr>
      </p:pic>
      <p:cxnSp>
        <p:nvCxnSpPr>
          <p:cNvPr id="8" name="Straight Arrow Connector 7"/>
          <p:cNvCxnSpPr/>
          <p:nvPr/>
        </p:nvCxnSpPr>
        <p:spPr>
          <a:xfrm>
            <a:off x="1562100" y="6070600"/>
            <a:ext cx="1066800" cy="279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4646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7" y="13493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Coshocton City Schools</a:t>
            </a:r>
            <a:br>
              <a:rPr lang="en-US" dirty="0" smtClean="0"/>
            </a:br>
            <a:r>
              <a:rPr lang="en-US" dirty="0" smtClean="0"/>
              <a:t>May 2020 Five Year Forecast</a:t>
            </a:r>
            <a:endParaRPr lang="en-US" dirty="0"/>
          </a:p>
        </p:txBody>
      </p:sp>
      <p:pic>
        <p:nvPicPr>
          <p:cNvPr id="5" name="Picture 4"/>
          <p:cNvPicPr>
            <a:picLocks noChangeAspect="1"/>
          </p:cNvPicPr>
          <p:nvPr/>
        </p:nvPicPr>
        <p:blipFill>
          <a:blip r:embed="rId2"/>
          <a:stretch>
            <a:fillRect/>
          </a:stretch>
        </p:blipFill>
        <p:spPr>
          <a:xfrm>
            <a:off x="5036509" y="4959485"/>
            <a:ext cx="2152075" cy="1377815"/>
          </a:xfrm>
          <a:prstGeom prst="rect">
            <a:avLst/>
          </a:prstGeom>
        </p:spPr>
      </p:pic>
      <p:sp>
        <p:nvSpPr>
          <p:cNvPr id="7" name="Rectangle 6"/>
          <p:cNvSpPr/>
          <p:nvPr/>
        </p:nvSpPr>
        <p:spPr>
          <a:xfrm>
            <a:off x="4181089" y="2850791"/>
            <a:ext cx="3862917"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QUESTIONS?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41606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52976" y="2070100"/>
            <a:ext cx="2817642" cy="1805782"/>
          </a:xfrm>
          <a:prstGeom prst="rect">
            <a:avLst/>
          </a:prstGeom>
        </p:spPr>
      </p:pic>
      <p:sp>
        <p:nvSpPr>
          <p:cNvPr id="2" name="Title 1"/>
          <p:cNvSpPr>
            <a:spLocks noGrp="1"/>
          </p:cNvSpPr>
          <p:nvPr>
            <p:ph type="ctrTitle"/>
          </p:nvPr>
        </p:nvSpPr>
        <p:spPr>
          <a:xfrm>
            <a:off x="1657107" y="1018382"/>
            <a:ext cx="9009380" cy="4091940"/>
          </a:xfrm>
        </p:spPr>
        <p:txBody>
          <a:bodyPr>
            <a:normAutofit fontScale="90000"/>
          </a:bodyPr>
          <a:lstStyle/>
          <a:p>
            <a:r>
              <a:rPr lang="en-US" sz="4800" dirty="0" smtClean="0"/>
              <a:t>Coshocton City Schools</a:t>
            </a:r>
            <a:br>
              <a:rPr lang="en-US" sz="4800" dirty="0" smtClean="0"/>
            </a:br>
            <a:r>
              <a:rPr lang="en-US" sz="4800" dirty="0" smtClean="0"/>
              <a:t/>
            </a:r>
            <a:br>
              <a:rPr lang="en-US" sz="4800" dirty="0" smtClean="0"/>
            </a:br>
            <a:r>
              <a:rPr lang="en-US" sz="4800" dirty="0" smtClean="0"/>
              <a:t/>
            </a:r>
            <a:br>
              <a:rPr lang="en-US" sz="4800" dirty="0" smtClean="0"/>
            </a:br>
            <a:r>
              <a:rPr lang="en-US" sz="4800" dirty="0" smtClean="0"/>
              <a:t/>
            </a:r>
            <a:br>
              <a:rPr lang="en-US" sz="4800" dirty="0" smtClean="0"/>
            </a:br>
            <a:r>
              <a:rPr lang="en-US" dirty="0" smtClean="0"/>
              <a:t/>
            </a:r>
            <a:br>
              <a:rPr lang="en-US" dirty="0" smtClean="0"/>
            </a:br>
            <a:r>
              <a:rPr lang="en-US" sz="2400" dirty="0" smtClean="0"/>
              <a:t>Monthly Financial Report</a:t>
            </a:r>
            <a:br>
              <a:rPr lang="en-US" sz="2400" dirty="0" smtClean="0"/>
            </a:br>
            <a:r>
              <a:rPr lang="en-US" sz="2400" dirty="0" smtClean="0"/>
              <a:t>April 2020</a:t>
            </a:r>
            <a:br>
              <a:rPr lang="en-US" sz="2400" dirty="0" smtClean="0"/>
            </a:br>
            <a:endParaRPr lang="en-US" sz="2400" dirty="0"/>
          </a:p>
        </p:txBody>
      </p:sp>
      <p:sp>
        <p:nvSpPr>
          <p:cNvPr id="3" name="Subtitle 2"/>
          <p:cNvSpPr>
            <a:spLocks noGrp="1"/>
          </p:cNvSpPr>
          <p:nvPr>
            <p:ph type="subTitle" idx="1"/>
          </p:nvPr>
        </p:nvSpPr>
        <p:spPr>
          <a:xfrm>
            <a:off x="1595120" y="4883242"/>
            <a:ext cx="9144000" cy="1655762"/>
          </a:xfrm>
        </p:spPr>
        <p:txBody>
          <a:bodyPr/>
          <a:lstStyle/>
          <a:p>
            <a:endParaRPr lang="en-US" dirty="0"/>
          </a:p>
          <a:p>
            <a:r>
              <a:rPr lang="en-US" sz="2200" dirty="0" smtClean="0">
                <a:latin typeface="+mj-lt"/>
              </a:rPr>
              <a:t>Presented By: Terri Eyerman, Treasurer/CFO</a:t>
            </a:r>
            <a:endParaRPr lang="en-US" sz="2200" dirty="0">
              <a:latin typeface="+mj-lt"/>
            </a:endParaRPr>
          </a:p>
        </p:txBody>
      </p:sp>
    </p:spTree>
    <p:extLst>
      <p:ext uri="{BB962C8B-B14F-4D97-AF65-F5344CB8AC3E}">
        <p14:creationId xmlns:p14="http://schemas.microsoft.com/office/powerpoint/2010/main" val="4062748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790546" y="5337915"/>
            <a:ext cx="2152073" cy="1379229"/>
          </a:xfrm>
          <a:prstGeom prst="rect">
            <a:avLst/>
          </a:prstGeom>
        </p:spPr>
      </p:pic>
      <p:sp>
        <p:nvSpPr>
          <p:cNvPr id="2" name="Title 1"/>
          <p:cNvSpPr>
            <a:spLocks noGrp="1"/>
          </p:cNvSpPr>
          <p:nvPr>
            <p:ph type="title" idx="4294967295"/>
          </p:nvPr>
        </p:nvSpPr>
        <p:spPr>
          <a:xfrm>
            <a:off x="850900" y="292486"/>
            <a:ext cx="10515600" cy="1325563"/>
          </a:xfrm>
        </p:spPr>
        <p:txBody>
          <a:bodyPr/>
          <a:lstStyle/>
          <a:p>
            <a:pPr algn="ctr"/>
            <a:r>
              <a:rPr lang="en-US" dirty="0" smtClean="0"/>
              <a:t>Coshocton City Schools</a:t>
            </a:r>
            <a:endParaRPr lang="en-US" dirty="0"/>
          </a:p>
        </p:txBody>
      </p:sp>
      <p:sp>
        <p:nvSpPr>
          <p:cNvPr id="5" name="Rectangle 8"/>
          <p:cNvSpPr>
            <a:spLocks noChangeArrowheads="1"/>
          </p:cNvSpPr>
          <p:nvPr/>
        </p:nvSpPr>
        <p:spPr bwMode="auto">
          <a:xfrm>
            <a:off x="1381760" y="129963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a:spLocks noChangeArrowheads="1"/>
          </p:cNvSpPr>
          <p:nvPr/>
        </p:nvSpPr>
        <p:spPr bwMode="auto">
          <a:xfrm>
            <a:off x="1381760" y="352848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 name="Picture 3"/>
          <p:cNvPicPr>
            <a:picLocks noChangeAspect="1"/>
          </p:cNvPicPr>
          <p:nvPr/>
        </p:nvPicPr>
        <p:blipFill>
          <a:blip r:embed="rId3"/>
          <a:stretch>
            <a:fillRect/>
          </a:stretch>
        </p:blipFill>
        <p:spPr>
          <a:xfrm>
            <a:off x="2218136" y="1618049"/>
            <a:ext cx="7572410" cy="2708638"/>
          </a:xfrm>
          <a:prstGeom prst="rect">
            <a:avLst/>
          </a:prstGeom>
        </p:spPr>
      </p:pic>
      <p:pic>
        <p:nvPicPr>
          <p:cNvPr id="6" name="Picture 5"/>
          <p:cNvPicPr>
            <a:picLocks noChangeAspect="1"/>
          </p:cNvPicPr>
          <p:nvPr/>
        </p:nvPicPr>
        <p:blipFill>
          <a:blip r:embed="rId4"/>
          <a:stretch>
            <a:fillRect/>
          </a:stretch>
        </p:blipFill>
        <p:spPr>
          <a:xfrm>
            <a:off x="2265883" y="4640852"/>
            <a:ext cx="7490634" cy="910861"/>
          </a:xfrm>
          <a:prstGeom prst="rect">
            <a:avLst/>
          </a:prstGeom>
        </p:spPr>
      </p:pic>
      <p:sp>
        <p:nvSpPr>
          <p:cNvPr id="7" name="Right Arrow 6"/>
          <p:cNvSpPr/>
          <p:nvPr/>
        </p:nvSpPr>
        <p:spPr>
          <a:xfrm>
            <a:off x="114300" y="4640852"/>
            <a:ext cx="2103836" cy="1573679"/>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41300" y="5080000"/>
            <a:ext cx="1549400" cy="707886"/>
          </a:xfrm>
          <a:prstGeom prst="rect">
            <a:avLst/>
          </a:prstGeom>
          <a:noFill/>
        </p:spPr>
        <p:txBody>
          <a:bodyPr wrap="square" rtlCol="0">
            <a:spAutoFit/>
          </a:bodyPr>
          <a:lstStyle/>
          <a:p>
            <a:r>
              <a:rPr lang="en-US" sz="1000" dirty="0" smtClean="0"/>
              <a:t>The amounts on this line are a total of line 6.01-Excess Rev./Exp. and Line 11.02 Renewal Levies.</a:t>
            </a:r>
            <a:endParaRPr lang="en-US" sz="1000" dirty="0"/>
          </a:p>
        </p:txBody>
      </p:sp>
    </p:spTree>
    <p:extLst>
      <p:ext uri="{BB962C8B-B14F-4D97-AF65-F5344CB8AC3E}">
        <p14:creationId xmlns:p14="http://schemas.microsoft.com/office/powerpoint/2010/main" val="262892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649" y="175418"/>
            <a:ext cx="10515600" cy="1325563"/>
          </a:xfrm>
        </p:spPr>
        <p:txBody>
          <a:bodyPr>
            <a:normAutofit/>
          </a:bodyPr>
          <a:lstStyle/>
          <a:p>
            <a:pPr algn="ctr"/>
            <a:r>
              <a:rPr lang="en-US" dirty="0" smtClean="0"/>
              <a:t>Coshocton City Schools</a:t>
            </a:r>
            <a:br>
              <a:rPr lang="en-US" dirty="0" smtClean="0"/>
            </a:br>
            <a:r>
              <a:rPr lang="en-US" dirty="0" smtClean="0"/>
              <a:t>Monthly Cash Flow</a:t>
            </a:r>
            <a:endParaRPr lang="en-US" dirty="0"/>
          </a:p>
        </p:txBody>
      </p:sp>
      <p:sp>
        <p:nvSpPr>
          <p:cNvPr id="5" name="Rectangle 5"/>
          <p:cNvSpPr>
            <a:spLocks noChangeArrowheads="1"/>
          </p:cNvSpPr>
          <p:nvPr/>
        </p:nvSpPr>
        <p:spPr bwMode="auto">
          <a:xfrm>
            <a:off x="0" y="2838450"/>
            <a:ext cx="302078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3" name="Picture 12"/>
          <p:cNvPicPr>
            <a:picLocks noChangeAspect="1"/>
          </p:cNvPicPr>
          <p:nvPr/>
        </p:nvPicPr>
        <p:blipFill>
          <a:blip r:embed="rId2"/>
          <a:stretch>
            <a:fillRect/>
          </a:stretch>
        </p:blipFill>
        <p:spPr>
          <a:xfrm>
            <a:off x="10418364" y="5597379"/>
            <a:ext cx="1773636" cy="1136695"/>
          </a:xfrm>
          <a:prstGeom prst="rect">
            <a:avLst/>
          </a:prstGeom>
        </p:spPr>
      </p:pic>
      <p:pic>
        <p:nvPicPr>
          <p:cNvPr id="6" name="Picture 5"/>
          <p:cNvPicPr>
            <a:picLocks noChangeAspect="1"/>
          </p:cNvPicPr>
          <p:nvPr/>
        </p:nvPicPr>
        <p:blipFill>
          <a:blip r:embed="rId3"/>
          <a:stretch>
            <a:fillRect/>
          </a:stretch>
        </p:blipFill>
        <p:spPr>
          <a:xfrm>
            <a:off x="2010736" y="1672192"/>
            <a:ext cx="8022758" cy="2180683"/>
          </a:xfrm>
          <a:prstGeom prst="rect">
            <a:avLst/>
          </a:prstGeom>
        </p:spPr>
      </p:pic>
      <p:pic>
        <p:nvPicPr>
          <p:cNvPr id="7" name="Picture 6"/>
          <p:cNvPicPr>
            <a:picLocks noChangeAspect="1"/>
          </p:cNvPicPr>
          <p:nvPr/>
        </p:nvPicPr>
        <p:blipFill>
          <a:blip r:embed="rId4"/>
          <a:stretch>
            <a:fillRect/>
          </a:stretch>
        </p:blipFill>
        <p:spPr>
          <a:xfrm>
            <a:off x="2115404" y="4048773"/>
            <a:ext cx="7918090" cy="1548606"/>
          </a:xfrm>
          <a:prstGeom prst="rect">
            <a:avLst/>
          </a:prstGeom>
        </p:spPr>
      </p:pic>
      <p:sp>
        <p:nvSpPr>
          <p:cNvPr id="9" name="Rectangle 8"/>
          <p:cNvSpPr/>
          <p:nvPr/>
        </p:nvSpPr>
        <p:spPr>
          <a:xfrm>
            <a:off x="0" y="3475319"/>
            <a:ext cx="2364339" cy="938719"/>
          </a:xfrm>
          <a:prstGeom prst="rect">
            <a:avLst/>
          </a:prstGeom>
        </p:spPr>
        <p:txBody>
          <a:bodyPr wrap="square">
            <a:spAutoFit/>
          </a:bodyPr>
          <a:lstStyle/>
          <a:p>
            <a:r>
              <a:rPr lang="en-US" sz="1100" dirty="0"/>
              <a:t>The Actual Cash Flow compared to last year and to Estimates for the month are off due to a timing issue. Tax revenue was received in March but estimated in April.</a:t>
            </a:r>
          </a:p>
        </p:txBody>
      </p:sp>
      <p:cxnSp>
        <p:nvCxnSpPr>
          <p:cNvPr id="12" name="Straight Arrow Connector 11"/>
          <p:cNvCxnSpPr/>
          <p:nvPr/>
        </p:nvCxnSpPr>
        <p:spPr>
          <a:xfrm>
            <a:off x="1510393" y="4266010"/>
            <a:ext cx="605011" cy="1498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510393" y="3308867"/>
            <a:ext cx="605011" cy="1916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984894" y="3690763"/>
            <a:ext cx="2171700" cy="1446550"/>
          </a:xfrm>
          <a:prstGeom prst="rect">
            <a:avLst/>
          </a:prstGeom>
          <a:noFill/>
        </p:spPr>
        <p:txBody>
          <a:bodyPr wrap="square" rtlCol="0">
            <a:spAutoFit/>
          </a:bodyPr>
          <a:lstStyle/>
          <a:p>
            <a:r>
              <a:rPr lang="en-US" sz="1100" dirty="0" smtClean="0"/>
              <a:t>The amount of revenue that exceeds Estimates is made up of an $89K Medicaid reimbursement and Homestead and Rollback receipts from the State in April that were Estimated to be received in May. </a:t>
            </a:r>
          </a:p>
          <a:p>
            <a:r>
              <a:rPr lang="en-US" sz="1100" dirty="0" smtClean="0"/>
              <a:t> </a:t>
            </a:r>
            <a:endParaRPr lang="en-US" sz="1100" dirty="0"/>
          </a:p>
        </p:txBody>
      </p:sp>
      <p:cxnSp>
        <p:nvCxnSpPr>
          <p:cNvPr id="21" name="Straight Arrow Connector 20"/>
          <p:cNvCxnSpPr/>
          <p:nvPr/>
        </p:nvCxnSpPr>
        <p:spPr>
          <a:xfrm flipH="1">
            <a:off x="9984895" y="5000691"/>
            <a:ext cx="653610" cy="535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9984895" y="3675715"/>
            <a:ext cx="548942" cy="150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746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649" y="175418"/>
            <a:ext cx="10515600" cy="1325563"/>
          </a:xfrm>
        </p:spPr>
        <p:txBody>
          <a:bodyPr>
            <a:normAutofit/>
          </a:bodyPr>
          <a:lstStyle/>
          <a:p>
            <a:pPr algn="ctr"/>
            <a:r>
              <a:rPr lang="en-US" dirty="0" smtClean="0"/>
              <a:t>Coshocton City Schools</a:t>
            </a:r>
            <a:br>
              <a:rPr lang="en-US" dirty="0" smtClean="0"/>
            </a:br>
            <a:r>
              <a:rPr lang="en-US" dirty="0" smtClean="0"/>
              <a:t>Monthly Cash Flow</a:t>
            </a:r>
            <a:endParaRPr lang="en-US" dirty="0"/>
          </a:p>
        </p:txBody>
      </p:sp>
      <p:sp>
        <p:nvSpPr>
          <p:cNvPr id="5" name="Rectangle 5"/>
          <p:cNvSpPr>
            <a:spLocks noChangeArrowheads="1"/>
          </p:cNvSpPr>
          <p:nvPr/>
        </p:nvSpPr>
        <p:spPr bwMode="auto">
          <a:xfrm>
            <a:off x="88900" y="150098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p:cNvPicPr>
            <a:picLocks noChangeAspect="1"/>
          </p:cNvPicPr>
          <p:nvPr/>
        </p:nvPicPr>
        <p:blipFill>
          <a:blip r:embed="rId2"/>
          <a:stretch>
            <a:fillRect/>
          </a:stretch>
        </p:blipFill>
        <p:spPr>
          <a:xfrm>
            <a:off x="10418364" y="5597379"/>
            <a:ext cx="1773636" cy="1136695"/>
          </a:xfrm>
          <a:prstGeom prst="rect">
            <a:avLst/>
          </a:prstGeom>
        </p:spPr>
      </p:pic>
      <p:pic>
        <p:nvPicPr>
          <p:cNvPr id="4" name="Picture 3"/>
          <p:cNvPicPr>
            <a:picLocks noChangeAspect="1"/>
          </p:cNvPicPr>
          <p:nvPr/>
        </p:nvPicPr>
        <p:blipFill>
          <a:blip r:embed="rId3"/>
          <a:stretch>
            <a:fillRect/>
          </a:stretch>
        </p:blipFill>
        <p:spPr>
          <a:xfrm>
            <a:off x="2053134" y="1767681"/>
            <a:ext cx="7992566" cy="3960019"/>
          </a:xfrm>
          <a:prstGeom prst="rect">
            <a:avLst/>
          </a:prstGeom>
        </p:spPr>
      </p:pic>
      <p:sp>
        <p:nvSpPr>
          <p:cNvPr id="3" name="TextBox 2"/>
          <p:cNvSpPr txBox="1"/>
          <p:nvPr/>
        </p:nvSpPr>
        <p:spPr>
          <a:xfrm>
            <a:off x="338634" y="1729581"/>
            <a:ext cx="1714500" cy="1954381"/>
          </a:xfrm>
          <a:prstGeom prst="rect">
            <a:avLst/>
          </a:prstGeom>
          <a:noFill/>
        </p:spPr>
        <p:txBody>
          <a:bodyPr wrap="square" rtlCol="0">
            <a:spAutoFit/>
          </a:bodyPr>
          <a:lstStyle/>
          <a:p>
            <a:r>
              <a:rPr lang="en-US" sz="1100" dirty="0" err="1" smtClean="0"/>
              <a:t>Approx</a:t>
            </a:r>
            <a:r>
              <a:rPr lang="en-US" sz="1100" dirty="0" smtClean="0"/>
              <a:t> $325K of the purchased  Service expense each month is a result of deductions taken from our state foundation payment for Community Schools, Ed Choice, College Credit Plus, Open Enrollment out, tuition to other institutions and various sped costs. </a:t>
            </a:r>
            <a:endParaRPr lang="en-US" sz="1100" dirty="0"/>
          </a:p>
        </p:txBody>
      </p:sp>
      <p:cxnSp>
        <p:nvCxnSpPr>
          <p:cNvPr id="7" name="Straight Arrow Connector 6"/>
          <p:cNvCxnSpPr/>
          <p:nvPr/>
        </p:nvCxnSpPr>
        <p:spPr>
          <a:xfrm>
            <a:off x="1649186" y="3494314"/>
            <a:ext cx="1208314" cy="1896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418364" y="1958181"/>
            <a:ext cx="1615793" cy="2123658"/>
          </a:xfrm>
          <a:prstGeom prst="rect">
            <a:avLst/>
          </a:prstGeom>
          <a:noFill/>
        </p:spPr>
        <p:txBody>
          <a:bodyPr wrap="square" rtlCol="0">
            <a:spAutoFit/>
          </a:bodyPr>
          <a:lstStyle/>
          <a:p>
            <a:r>
              <a:rPr lang="en-US" sz="1100" dirty="0" smtClean="0"/>
              <a:t>The district would have estimated county auditor fees to be charged this month. We actually booked them last month  and then appeared to be over budget. This expense is reflected on the “Other Expenses “ line and makes up most of the $87K Shown in the total line.</a:t>
            </a:r>
            <a:endParaRPr lang="en-US" sz="1100" dirty="0"/>
          </a:p>
        </p:txBody>
      </p:sp>
      <p:cxnSp>
        <p:nvCxnSpPr>
          <p:cNvPr id="10" name="Straight Arrow Connector 9"/>
          <p:cNvCxnSpPr/>
          <p:nvPr/>
        </p:nvCxnSpPr>
        <p:spPr>
          <a:xfrm flipH="1">
            <a:off x="9878786" y="2775857"/>
            <a:ext cx="539578" cy="1796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9878786" y="2826544"/>
            <a:ext cx="539578" cy="15219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770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649" y="175418"/>
            <a:ext cx="10515600" cy="1325563"/>
          </a:xfrm>
        </p:spPr>
        <p:txBody>
          <a:bodyPr>
            <a:normAutofit/>
          </a:bodyPr>
          <a:lstStyle/>
          <a:p>
            <a:pPr algn="ctr"/>
            <a:r>
              <a:rPr lang="en-US" dirty="0" smtClean="0"/>
              <a:t>Coshocton City Schools</a:t>
            </a:r>
            <a:br>
              <a:rPr lang="en-US" dirty="0" smtClean="0"/>
            </a:br>
            <a:r>
              <a:rPr lang="en-US" dirty="0" smtClean="0"/>
              <a:t>Monthly Cash Flow</a:t>
            </a:r>
            <a:endParaRPr lang="en-US" dirty="0"/>
          </a:p>
        </p:txBody>
      </p:sp>
      <p:sp>
        <p:nvSpPr>
          <p:cNvPr id="5" name="Rectangle 5"/>
          <p:cNvSpPr>
            <a:spLocks noChangeArrowheads="1"/>
          </p:cNvSpPr>
          <p:nvPr/>
        </p:nvSpPr>
        <p:spPr bwMode="auto">
          <a:xfrm>
            <a:off x="88900" y="150098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p:cNvPicPr>
            <a:picLocks noChangeAspect="1"/>
          </p:cNvPicPr>
          <p:nvPr/>
        </p:nvPicPr>
        <p:blipFill>
          <a:blip r:embed="rId2"/>
          <a:stretch>
            <a:fillRect/>
          </a:stretch>
        </p:blipFill>
        <p:spPr>
          <a:xfrm>
            <a:off x="9931400" y="5515028"/>
            <a:ext cx="2095500" cy="1342972"/>
          </a:xfrm>
          <a:prstGeom prst="rect">
            <a:avLst/>
          </a:prstGeom>
        </p:spPr>
      </p:pic>
      <p:pic>
        <p:nvPicPr>
          <p:cNvPr id="3" name="Picture 2"/>
          <p:cNvPicPr>
            <a:picLocks noChangeAspect="1"/>
          </p:cNvPicPr>
          <p:nvPr/>
        </p:nvPicPr>
        <p:blipFill>
          <a:blip r:embed="rId3"/>
          <a:stretch>
            <a:fillRect/>
          </a:stretch>
        </p:blipFill>
        <p:spPr>
          <a:xfrm>
            <a:off x="2971800" y="1729580"/>
            <a:ext cx="6400800" cy="4471821"/>
          </a:xfrm>
          <a:prstGeom prst="rect">
            <a:avLst/>
          </a:prstGeom>
        </p:spPr>
      </p:pic>
    </p:spTree>
    <p:extLst>
      <p:ext uri="{BB962C8B-B14F-4D97-AF65-F5344CB8AC3E}">
        <p14:creationId xmlns:p14="http://schemas.microsoft.com/office/powerpoint/2010/main" val="3334671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695740627"/>
              </p:ext>
            </p:extLst>
          </p:nvPr>
        </p:nvGraphicFramePr>
        <p:xfrm>
          <a:off x="863599" y="1028694"/>
          <a:ext cx="10350501" cy="4800616"/>
        </p:xfrm>
        <a:graphic>
          <a:graphicData uri="http://schemas.openxmlformats.org/drawingml/2006/table">
            <a:tbl>
              <a:tblPr/>
              <a:tblGrid>
                <a:gridCol w="471051">
                  <a:extLst>
                    <a:ext uri="{9D8B030D-6E8A-4147-A177-3AD203B41FA5}">
                      <a16:colId xmlns:a16="http://schemas.microsoft.com/office/drawing/2014/main" val="4220417022"/>
                    </a:ext>
                  </a:extLst>
                </a:gridCol>
                <a:gridCol w="403758">
                  <a:extLst>
                    <a:ext uri="{9D8B030D-6E8A-4147-A177-3AD203B41FA5}">
                      <a16:colId xmlns:a16="http://schemas.microsoft.com/office/drawing/2014/main" val="3235680868"/>
                    </a:ext>
                  </a:extLst>
                </a:gridCol>
                <a:gridCol w="403758">
                  <a:extLst>
                    <a:ext uri="{9D8B030D-6E8A-4147-A177-3AD203B41FA5}">
                      <a16:colId xmlns:a16="http://schemas.microsoft.com/office/drawing/2014/main" val="824808426"/>
                    </a:ext>
                  </a:extLst>
                </a:gridCol>
                <a:gridCol w="403758">
                  <a:extLst>
                    <a:ext uri="{9D8B030D-6E8A-4147-A177-3AD203B41FA5}">
                      <a16:colId xmlns:a16="http://schemas.microsoft.com/office/drawing/2014/main" val="1349149391"/>
                    </a:ext>
                  </a:extLst>
                </a:gridCol>
                <a:gridCol w="403758">
                  <a:extLst>
                    <a:ext uri="{9D8B030D-6E8A-4147-A177-3AD203B41FA5}">
                      <a16:colId xmlns:a16="http://schemas.microsoft.com/office/drawing/2014/main" val="2860739962"/>
                    </a:ext>
                  </a:extLst>
                </a:gridCol>
                <a:gridCol w="498388">
                  <a:extLst>
                    <a:ext uri="{9D8B030D-6E8A-4147-A177-3AD203B41FA5}">
                      <a16:colId xmlns:a16="http://schemas.microsoft.com/office/drawing/2014/main" val="1573253180"/>
                    </a:ext>
                  </a:extLst>
                </a:gridCol>
                <a:gridCol w="513109">
                  <a:extLst>
                    <a:ext uri="{9D8B030D-6E8A-4147-A177-3AD203B41FA5}">
                      <a16:colId xmlns:a16="http://schemas.microsoft.com/office/drawing/2014/main" val="3065883872"/>
                    </a:ext>
                  </a:extLst>
                </a:gridCol>
                <a:gridCol w="521521">
                  <a:extLst>
                    <a:ext uri="{9D8B030D-6E8A-4147-A177-3AD203B41FA5}">
                      <a16:colId xmlns:a16="http://schemas.microsoft.com/office/drawing/2014/main" val="3828113561"/>
                    </a:ext>
                  </a:extLst>
                </a:gridCol>
                <a:gridCol w="521521">
                  <a:extLst>
                    <a:ext uri="{9D8B030D-6E8A-4147-A177-3AD203B41FA5}">
                      <a16:colId xmlns:a16="http://schemas.microsoft.com/office/drawing/2014/main" val="1855350393"/>
                    </a:ext>
                  </a:extLst>
                </a:gridCol>
                <a:gridCol w="487875">
                  <a:extLst>
                    <a:ext uri="{9D8B030D-6E8A-4147-A177-3AD203B41FA5}">
                      <a16:colId xmlns:a16="http://schemas.microsoft.com/office/drawing/2014/main" val="1410100396"/>
                    </a:ext>
                  </a:extLst>
                </a:gridCol>
                <a:gridCol w="538344">
                  <a:extLst>
                    <a:ext uri="{9D8B030D-6E8A-4147-A177-3AD203B41FA5}">
                      <a16:colId xmlns:a16="http://schemas.microsoft.com/office/drawing/2014/main" val="1031792642"/>
                    </a:ext>
                  </a:extLst>
                </a:gridCol>
                <a:gridCol w="447918">
                  <a:extLst>
                    <a:ext uri="{9D8B030D-6E8A-4147-A177-3AD203B41FA5}">
                      <a16:colId xmlns:a16="http://schemas.microsoft.com/office/drawing/2014/main" val="561346007"/>
                    </a:ext>
                  </a:extLst>
                </a:gridCol>
                <a:gridCol w="473153">
                  <a:extLst>
                    <a:ext uri="{9D8B030D-6E8A-4147-A177-3AD203B41FA5}">
                      <a16:colId xmlns:a16="http://schemas.microsoft.com/office/drawing/2014/main" val="2903904177"/>
                    </a:ext>
                  </a:extLst>
                </a:gridCol>
                <a:gridCol w="513109">
                  <a:extLst>
                    <a:ext uri="{9D8B030D-6E8A-4147-A177-3AD203B41FA5}">
                      <a16:colId xmlns:a16="http://schemas.microsoft.com/office/drawing/2014/main" val="3719423882"/>
                    </a:ext>
                  </a:extLst>
                </a:gridCol>
                <a:gridCol w="513109">
                  <a:extLst>
                    <a:ext uri="{9D8B030D-6E8A-4147-A177-3AD203B41FA5}">
                      <a16:colId xmlns:a16="http://schemas.microsoft.com/office/drawing/2014/main" val="1489472544"/>
                    </a:ext>
                  </a:extLst>
                </a:gridCol>
                <a:gridCol w="447918">
                  <a:extLst>
                    <a:ext uri="{9D8B030D-6E8A-4147-A177-3AD203B41FA5}">
                      <a16:colId xmlns:a16="http://schemas.microsoft.com/office/drawing/2014/main" val="3909546082"/>
                    </a:ext>
                  </a:extLst>
                </a:gridCol>
                <a:gridCol w="447918">
                  <a:extLst>
                    <a:ext uri="{9D8B030D-6E8A-4147-A177-3AD203B41FA5}">
                      <a16:colId xmlns:a16="http://schemas.microsoft.com/office/drawing/2014/main" val="3308821902"/>
                    </a:ext>
                  </a:extLst>
                </a:gridCol>
                <a:gridCol w="675033">
                  <a:extLst>
                    <a:ext uri="{9D8B030D-6E8A-4147-A177-3AD203B41FA5}">
                      <a16:colId xmlns:a16="http://schemas.microsoft.com/office/drawing/2014/main" val="4052461741"/>
                    </a:ext>
                  </a:extLst>
                </a:gridCol>
                <a:gridCol w="698165">
                  <a:extLst>
                    <a:ext uri="{9D8B030D-6E8A-4147-A177-3AD203B41FA5}">
                      <a16:colId xmlns:a16="http://schemas.microsoft.com/office/drawing/2014/main" val="3136016033"/>
                    </a:ext>
                  </a:extLst>
                </a:gridCol>
                <a:gridCol w="546756">
                  <a:extLst>
                    <a:ext uri="{9D8B030D-6E8A-4147-A177-3AD203B41FA5}">
                      <a16:colId xmlns:a16="http://schemas.microsoft.com/office/drawing/2014/main" val="47208839"/>
                    </a:ext>
                  </a:extLst>
                </a:gridCol>
                <a:gridCol w="420581">
                  <a:extLst>
                    <a:ext uri="{9D8B030D-6E8A-4147-A177-3AD203B41FA5}">
                      <a16:colId xmlns:a16="http://schemas.microsoft.com/office/drawing/2014/main" val="577264415"/>
                    </a:ext>
                  </a:extLst>
                </a:gridCol>
              </a:tblGrid>
              <a:tr h="110347">
                <a:tc>
                  <a:txBody>
                    <a:bodyPr/>
                    <a:lstStyle/>
                    <a:p>
                      <a:pPr algn="l" fontAlgn="b"/>
                      <a:r>
                        <a:rPr lang="en-US" sz="600" b="0" i="0" u="none" strike="noStrike" dirty="0">
                          <a:solidFill>
                            <a:srgbClr val="000000"/>
                          </a:solidFill>
                          <a:effectLst/>
                          <a:latin typeface="Calibri Light" panose="020F0302020204030204" pitchFamily="34" charset="0"/>
                        </a:rPr>
                        <a:t> </a:t>
                      </a:r>
                      <a:r>
                        <a:rPr lang="en-US" sz="600" b="0" i="0" u="none" strike="noStrike" dirty="0" smtClean="0">
                          <a:solidFill>
                            <a:srgbClr val="000000"/>
                          </a:solidFill>
                          <a:effectLst/>
                          <a:latin typeface="Calibri Light" panose="020F0302020204030204" pitchFamily="34" charset="0"/>
                        </a:rPr>
                        <a:t>view</a:t>
                      </a:r>
                      <a:endParaRPr lang="en-US" sz="600" b="0" i="0" u="none" strike="noStrike" dirty="0">
                        <a:solidFill>
                          <a:srgbClr val="000000"/>
                        </a:solidFill>
                        <a:effectLst/>
                        <a:latin typeface="Calibri Light" panose="020F0302020204030204" pitchFamily="34" charset="0"/>
                      </a:endParaRPr>
                    </a:p>
                  </a:txBody>
                  <a:tcPr marL="4763" marR="4763" marT="4763"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Light" panose="020F0302020204030204" pitchFamily="34" charset="0"/>
                      </a:endParaRP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Light" panose="020F0302020204030204" pitchFamily="34" charset="0"/>
                      </a:endParaRP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Light" panose="020F0302020204030204" pitchFamily="34" charset="0"/>
                      </a:endParaRP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Light" panose="020F0302020204030204" pitchFamily="34" charset="0"/>
                      </a:endParaRPr>
                    </a:p>
                  </a:txBody>
                  <a:tcPr marL="4763" marR="4763" marT="4763" marB="0" anchor="b">
                    <a:lnL>
                      <a:noFill/>
                    </a:lnL>
                    <a:lnR w="12700" cap="flat" cmpd="sng" algn="ctr">
                      <a:solidFill>
                        <a:srgbClr val="000000"/>
                      </a:solidFill>
                      <a:prstDash val="dash"/>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July</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August</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September</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October</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November</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December</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January</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February</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March</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April</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May</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June</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Total</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Forecast</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Variance</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600" b="1" i="0" u="none" strike="noStrike">
                          <a:solidFill>
                            <a:srgbClr val="000000"/>
                          </a:solidFill>
                          <a:effectLst/>
                          <a:latin typeface="Calibri Light" panose="020F0302020204030204" pitchFamily="34" charset="0"/>
                        </a:rPr>
                        <a:t>%</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581738"/>
                  </a:ext>
                </a:extLst>
              </a:tr>
              <a:tr h="110347">
                <a:tc>
                  <a:txBody>
                    <a:bodyPr/>
                    <a:lstStyle/>
                    <a:p>
                      <a:pPr algn="r" fontAlgn="b"/>
                      <a:r>
                        <a:rPr lang="en-US" sz="600" b="0" i="0" u="none" strike="noStrike">
                          <a:solidFill>
                            <a:srgbClr val="000000"/>
                          </a:solidFill>
                          <a:effectLst/>
                          <a:latin typeface="Calibri Light" panose="020F0302020204030204" pitchFamily="34" charset="0"/>
                        </a:rPr>
                        <a:t>1.010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General Property Tax (Real Estate)</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1,744,799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2,441,953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4,186,752</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4,186,751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279535"/>
                  </a:ext>
                </a:extLst>
              </a:tr>
              <a:tr h="110347">
                <a:tc>
                  <a:txBody>
                    <a:bodyPr/>
                    <a:lstStyle/>
                    <a:p>
                      <a:pPr algn="r" fontAlgn="b"/>
                      <a:r>
                        <a:rPr lang="en-US" sz="600" b="0" i="0" u="none" strike="noStrike">
                          <a:solidFill>
                            <a:srgbClr val="000000"/>
                          </a:solidFill>
                          <a:effectLst/>
                          <a:latin typeface="Calibri Light" panose="020F0302020204030204" pitchFamily="34" charset="0"/>
                        </a:rPr>
                        <a:t>1.020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Public Utility Personal Property</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289,748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157,983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447,731</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447,731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3546551"/>
                  </a:ext>
                </a:extLst>
              </a:tr>
              <a:tr h="110347">
                <a:tc>
                  <a:txBody>
                    <a:bodyPr/>
                    <a:lstStyle/>
                    <a:p>
                      <a:pPr algn="r" fontAlgn="b"/>
                      <a:r>
                        <a:rPr lang="en-US" sz="600" b="0" i="0" u="none" strike="noStrike">
                          <a:solidFill>
                            <a:srgbClr val="000000"/>
                          </a:solidFill>
                          <a:effectLst/>
                          <a:latin typeface="Calibri Light" panose="020F0302020204030204" pitchFamily="34" charset="0"/>
                        </a:rPr>
                        <a:t>1.030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Income Tax</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143367"/>
                  </a:ext>
                </a:extLst>
              </a:tr>
              <a:tr h="110347">
                <a:tc>
                  <a:txBody>
                    <a:bodyPr/>
                    <a:lstStyle/>
                    <a:p>
                      <a:pPr algn="r" fontAlgn="b"/>
                      <a:r>
                        <a:rPr lang="en-US" sz="600" b="0" i="0" u="none" strike="noStrike">
                          <a:solidFill>
                            <a:srgbClr val="000000"/>
                          </a:solidFill>
                          <a:effectLst/>
                          <a:latin typeface="Calibri Light" panose="020F0302020204030204" pitchFamily="34" charset="0"/>
                        </a:rPr>
                        <a:t>1.035</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Unrestricted Grants-in-Aid</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921,954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1,027,601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921,376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933,475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924,652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923,215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968,416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924,884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929,350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1,013,631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9,488,554</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11,161,574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(1,673,020)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-0.15</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4703624"/>
                  </a:ext>
                </a:extLst>
              </a:tr>
              <a:tr h="110347">
                <a:tc>
                  <a:txBody>
                    <a:bodyPr/>
                    <a:lstStyle/>
                    <a:p>
                      <a:pPr algn="r" fontAlgn="b"/>
                      <a:r>
                        <a:rPr lang="en-US" sz="600" b="0" i="0" u="none" strike="noStrike">
                          <a:solidFill>
                            <a:srgbClr val="000000"/>
                          </a:solidFill>
                          <a:effectLst/>
                          <a:latin typeface="Calibri Light" panose="020F0302020204030204" pitchFamily="34" charset="0"/>
                        </a:rPr>
                        <a:t>1.040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Restricted Grants-in-Aid</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129,673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129,711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129,667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129,114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129,116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129,109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129,104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129,104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129,104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129,104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1,292,806</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1,552,164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(259,358)</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-0.17</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01830"/>
                  </a:ext>
                </a:extLst>
              </a:tr>
              <a:tr h="110347">
                <a:tc>
                  <a:txBody>
                    <a:bodyPr/>
                    <a:lstStyle/>
                    <a:p>
                      <a:pPr algn="r" fontAlgn="b"/>
                      <a:r>
                        <a:rPr lang="en-US" sz="600" b="0" i="0" u="none" strike="noStrike">
                          <a:solidFill>
                            <a:srgbClr val="000000"/>
                          </a:solidFill>
                          <a:effectLst/>
                          <a:latin typeface="Calibri Light" panose="020F0302020204030204" pitchFamily="34" charset="0"/>
                        </a:rPr>
                        <a:t>1.045</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Other Restricted</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614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(614)</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373576"/>
                  </a:ext>
                </a:extLst>
              </a:tr>
              <a:tr h="110347">
                <a:tc>
                  <a:txBody>
                    <a:bodyPr/>
                    <a:lstStyle/>
                    <a:p>
                      <a:pPr algn="r" fontAlgn="b"/>
                      <a:r>
                        <a:rPr lang="en-US" sz="600" b="0" i="0" u="none" strike="noStrike">
                          <a:solidFill>
                            <a:srgbClr val="000000"/>
                          </a:solidFill>
                          <a:effectLst/>
                          <a:latin typeface="Calibri Light" panose="020F0302020204030204" pitchFamily="34" charset="0"/>
                        </a:rPr>
                        <a:t>1.050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Property Tax Allocation</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304,877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299,672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604,549</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606,919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(2,370)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604634"/>
                  </a:ext>
                </a:extLst>
              </a:tr>
              <a:tr h="110347">
                <a:tc>
                  <a:txBody>
                    <a:bodyPr/>
                    <a:lstStyle/>
                    <a:p>
                      <a:pPr algn="r" fontAlgn="b"/>
                      <a:r>
                        <a:rPr lang="en-US" sz="600" b="0" i="0" u="none" strike="noStrike">
                          <a:solidFill>
                            <a:srgbClr val="000000"/>
                          </a:solidFill>
                          <a:effectLst/>
                          <a:latin typeface="Calibri Light" panose="020F0302020204030204" pitchFamily="34" charset="0"/>
                        </a:rPr>
                        <a:t>1.060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All Other Revenues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70,437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78,300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dirty="0">
                          <a:solidFill>
                            <a:srgbClr val="000000"/>
                          </a:solidFill>
                          <a:effectLst/>
                          <a:latin typeface="Calibri Light" panose="020F0302020204030204" pitchFamily="34" charset="0"/>
                        </a:rPr>
                        <a:t>     164,976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102,128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72,574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69,129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68,357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139,671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124,683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67,451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957,706</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1,143,016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(185,310)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569026"/>
                  </a:ext>
                </a:extLst>
              </a:tr>
              <a:tr h="110347">
                <a:tc>
                  <a:txBody>
                    <a:bodyPr/>
                    <a:lstStyle/>
                    <a:p>
                      <a:pPr algn="r" fontAlgn="b"/>
                      <a:r>
                        <a:rPr lang="en-US" sz="600" b="0" i="0" u="none" strike="noStrike">
                          <a:solidFill>
                            <a:srgbClr val="000000"/>
                          </a:solidFill>
                          <a:effectLst/>
                          <a:latin typeface="Calibri Light" panose="020F0302020204030204" pitchFamily="34" charset="0"/>
                        </a:rPr>
                        <a:t>1.070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Total Revenues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1,122,064</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3,270,159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1,520,896</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1,164,717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1,126,342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1,121,453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1,165,877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1,193,659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3,783,073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1,509,858</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16,978,098</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19,098,769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(2,120,671)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5700708"/>
                  </a:ext>
                </a:extLst>
              </a:tr>
              <a:tr h="110347">
                <a:tc>
                  <a:txBody>
                    <a:bodyPr/>
                    <a:lstStyle/>
                    <a:p>
                      <a:pPr algn="r" fontAlgn="b"/>
                      <a:r>
                        <a:rPr lang="en-US" sz="600" b="0" i="0" u="none" strike="noStrike">
                          <a:solidFill>
                            <a:srgbClr val="000000"/>
                          </a:solidFill>
                          <a:effectLst/>
                          <a:latin typeface="Calibri Light" panose="020F0302020204030204" pitchFamily="34" charset="0"/>
                        </a:rPr>
                        <a:t>2.010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Proceeds from Sale of Notes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693333"/>
                  </a:ext>
                </a:extLst>
              </a:tr>
              <a:tr h="207031">
                <a:tc>
                  <a:txBody>
                    <a:bodyPr/>
                    <a:lstStyle/>
                    <a:p>
                      <a:pPr algn="r" fontAlgn="b"/>
                      <a:r>
                        <a:rPr lang="en-US" sz="600" b="0" i="0" u="none" strike="noStrike">
                          <a:solidFill>
                            <a:srgbClr val="000000"/>
                          </a:solidFill>
                          <a:effectLst/>
                          <a:latin typeface="Calibri Light" panose="020F0302020204030204" pitchFamily="34" charset="0"/>
                        </a:rPr>
                        <a:t>2.020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State Emergency Loans and Advancements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7614508"/>
                  </a:ext>
                </a:extLst>
              </a:tr>
              <a:tr h="110347">
                <a:tc>
                  <a:txBody>
                    <a:bodyPr/>
                    <a:lstStyle/>
                    <a:p>
                      <a:pPr algn="r" fontAlgn="b"/>
                      <a:r>
                        <a:rPr lang="en-US" sz="600" b="0" i="0" u="none" strike="noStrike">
                          <a:solidFill>
                            <a:srgbClr val="000000"/>
                          </a:solidFill>
                          <a:effectLst/>
                          <a:latin typeface="Calibri Light" panose="020F0302020204030204" pitchFamily="34" charset="0"/>
                        </a:rPr>
                        <a:t>2.040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Operating Transfers-In.</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58,102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58,102</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58,102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2243435"/>
                  </a:ext>
                </a:extLst>
              </a:tr>
              <a:tr h="110347">
                <a:tc>
                  <a:txBody>
                    <a:bodyPr/>
                    <a:lstStyle/>
                    <a:p>
                      <a:pPr algn="r" fontAlgn="b"/>
                      <a:r>
                        <a:rPr lang="en-US" sz="600" b="0" i="0" u="none" strike="noStrike">
                          <a:solidFill>
                            <a:srgbClr val="000000"/>
                          </a:solidFill>
                          <a:effectLst/>
                          <a:latin typeface="Calibri Light" panose="020F0302020204030204" pitchFamily="34" charset="0"/>
                        </a:rPr>
                        <a:t>2.050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Advances-In</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282,136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71,829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353,965</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354,117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(152)</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0811842"/>
                  </a:ext>
                </a:extLst>
              </a:tr>
              <a:tr h="110347">
                <a:tc>
                  <a:txBody>
                    <a:bodyPr/>
                    <a:lstStyle/>
                    <a:p>
                      <a:pPr algn="r" fontAlgn="b"/>
                      <a:r>
                        <a:rPr lang="en-US" sz="600" b="0" i="0" u="none" strike="noStrike">
                          <a:solidFill>
                            <a:srgbClr val="000000"/>
                          </a:solidFill>
                          <a:effectLst/>
                          <a:latin typeface="Calibri Light" panose="020F0302020204030204" pitchFamily="34" charset="0"/>
                        </a:rPr>
                        <a:t>2.060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All Other Financing Sources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4,568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43,745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200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540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55,507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104,637</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48,438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56,199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6735457"/>
                  </a:ext>
                </a:extLst>
              </a:tr>
              <a:tr h="110347">
                <a:tc>
                  <a:txBody>
                    <a:bodyPr/>
                    <a:lstStyle/>
                    <a:p>
                      <a:pPr algn="r" fontAlgn="b"/>
                      <a:r>
                        <a:rPr lang="en-US" sz="600" b="0" i="0" u="none" strike="noStrike">
                          <a:solidFill>
                            <a:srgbClr val="000000"/>
                          </a:solidFill>
                          <a:effectLst/>
                          <a:latin typeface="Calibri Light" panose="020F0302020204030204" pitchFamily="34" charset="0"/>
                        </a:rPr>
                        <a:t>2.070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Total Other Financing Sources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600" b="0" i="0" u="none" strike="noStrike">
                          <a:solidFill>
                            <a:srgbClr val="000000"/>
                          </a:solidFill>
                          <a:effectLst/>
                          <a:latin typeface="Calibri Light" panose="020F0302020204030204" pitchFamily="34" charset="0"/>
                        </a:rPr>
                        <a:t>282,136</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76,397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43,745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200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77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58,102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540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55,507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516,704</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402,555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114,149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3771312"/>
                  </a:ext>
                </a:extLst>
              </a:tr>
              <a:tr h="207031">
                <a:tc>
                  <a:txBody>
                    <a:bodyPr/>
                    <a:lstStyle/>
                    <a:p>
                      <a:pPr algn="r" fontAlgn="b"/>
                      <a:r>
                        <a:rPr lang="en-US" sz="600" b="0" i="0" u="none" strike="noStrike">
                          <a:solidFill>
                            <a:srgbClr val="000000"/>
                          </a:solidFill>
                          <a:effectLst/>
                          <a:latin typeface="Calibri Light" panose="020F0302020204030204" pitchFamily="34" charset="0"/>
                        </a:rPr>
                        <a:t>2.080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Total Revenues and Other Financing Sources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600" b="0" i="0" u="none" strike="noStrike">
                          <a:solidFill>
                            <a:srgbClr val="000000"/>
                          </a:solidFill>
                          <a:effectLst/>
                          <a:latin typeface="Calibri Light" panose="020F0302020204030204" pitchFamily="34" charset="0"/>
                        </a:rPr>
                        <a:t>1,404,200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3,270,159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1,597,293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1,208,462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1,126,542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1,121,530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1,223,979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1,194,199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3,783,073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1,565,365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17,494,802</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19,501,324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(2,006,522)</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022162"/>
                  </a:ext>
                </a:extLst>
              </a:tr>
              <a:tr h="110347">
                <a:tc>
                  <a:txBody>
                    <a:bodyPr/>
                    <a:lstStyle/>
                    <a:p>
                      <a:pPr algn="r" fontAlgn="b"/>
                      <a:r>
                        <a:rPr lang="en-US" sz="600" b="0" i="0" u="none" strike="noStrike">
                          <a:solidFill>
                            <a:srgbClr val="000000"/>
                          </a:solidFill>
                          <a:effectLst/>
                          <a:latin typeface="Calibri Light" panose="020F0302020204030204" pitchFamily="34" charset="0"/>
                        </a:rPr>
                        <a:t>3.010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Personal Services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787,676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779,013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884,453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822,763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904,965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836,707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781,495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819,397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875,323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791,406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8,283,198</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10,160,670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(1,877,472)</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-0.18</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3838186"/>
                  </a:ext>
                </a:extLst>
              </a:tr>
              <a:tr h="207031">
                <a:tc>
                  <a:txBody>
                    <a:bodyPr/>
                    <a:lstStyle/>
                    <a:p>
                      <a:pPr algn="r" fontAlgn="b"/>
                      <a:r>
                        <a:rPr lang="en-US" sz="600" b="0" i="0" u="none" strike="noStrike">
                          <a:solidFill>
                            <a:srgbClr val="000000"/>
                          </a:solidFill>
                          <a:effectLst/>
                          <a:latin typeface="Calibri Light" panose="020F0302020204030204" pitchFamily="34" charset="0"/>
                        </a:rPr>
                        <a:t>3.020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Employees' Retirement/Insurance Benefits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377,065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372,757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417,344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368,430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368,190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372,132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399,545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419,515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420,370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417,754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3,933,102</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4,619,756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(686,654)</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-0.15</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5751904"/>
                  </a:ext>
                </a:extLst>
              </a:tr>
              <a:tr h="110347">
                <a:tc>
                  <a:txBody>
                    <a:bodyPr/>
                    <a:lstStyle/>
                    <a:p>
                      <a:pPr algn="r" fontAlgn="b"/>
                      <a:r>
                        <a:rPr lang="en-US" sz="600" b="0" i="0" u="none" strike="noStrike">
                          <a:solidFill>
                            <a:srgbClr val="000000"/>
                          </a:solidFill>
                          <a:effectLst/>
                          <a:latin typeface="Calibri Light" panose="020F0302020204030204" pitchFamily="34" charset="0"/>
                        </a:rPr>
                        <a:t>3.030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Purchased Services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328,062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361,644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309,270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292,185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313,796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285,396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345,335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313,338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385,163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407,860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3,342,049</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3,982,011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(639,962)</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96264"/>
                  </a:ext>
                </a:extLst>
              </a:tr>
              <a:tr h="110347">
                <a:tc>
                  <a:txBody>
                    <a:bodyPr/>
                    <a:lstStyle/>
                    <a:p>
                      <a:pPr algn="r" fontAlgn="b"/>
                      <a:r>
                        <a:rPr lang="en-US" sz="600" b="0" i="0" u="none" strike="noStrike">
                          <a:solidFill>
                            <a:srgbClr val="000000"/>
                          </a:solidFill>
                          <a:effectLst/>
                          <a:latin typeface="Calibri Light" panose="020F0302020204030204" pitchFamily="34" charset="0"/>
                        </a:rPr>
                        <a:t>3.040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Supplies and Materials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21,605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52,094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209,477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44,351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53,817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14,795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23,386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(1,880)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24,993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13,490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456,128</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632,795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(176,667)</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-0.28</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8289104"/>
                  </a:ext>
                </a:extLst>
              </a:tr>
              <a:tr h="110347">
                <a:tc>
                  <a:txBody>
                    <a:bodyPr/>
                    <a:lstStyle/>
                    <a:p>
                      <a:pPr algn="r" fontAlgn="b"/>
                      <a:r>
                        <a:rPr lang="en-US" sz="600" b="0" i="0" u="none" strike="noStrike">
                          <a:solidFill>
                            <a:srgbClr val="000000"/>
                          </a:solidFill>
                          <a:effectLst/>
                          <a:latin typeface="Calibri Light" panose="020F0302020204030204" pitchFamily="34" charset="0"/>
                        </a:rPr>
                        <a:t>3.050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Capital Outlay</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54,198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289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130,380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17,413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1,072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22,323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2,099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18,165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1,321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247,260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244,961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2,299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0.01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70265"/>
                  </a:ext>
                </a:extLst>
              </a:tr>
              <a:tr h="110347">
                <a:tc>
                  <a:txBody>
                    <a:bodyPr/>
                    <a:lstStyle/>
                    <a:p>
                      <a:pPr algn="r" fontAlgn="b"/>
                      <a:r>
                        <a:rPr lang="en-US" sz="600" b="0" i="0" u="none" strike="noStrike">
                          <a:solidFill>
                            <a:srgbClr val="000000"/>
                          </a:solidFill>
                          <a:effectLst/>
                          <a:latin typeface="Calibri Light" panose="020F0302020204030204" pitchFamily="34" charset="0"/>
                        </a:rPr>
                        <a:t>3.060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Intergovernmental</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9090899"/>
                  </a:ext>
                </a:extLst>
              </a:tr>
              <a:tr h="110347">
                <a:tc>
                  <a:txBody>
                    <a:bodyPr/>
                    <a:lstStyle/>
                    <a:p>
                      <a:pPr algn="r" fontAlgn="b"/>
                      <a:r>
                        <a:rPr lang="en-US" sz="600" b="0" i="0" u="none" strike="noStrike">
                          <a:solidFill>
                            <a:srgbClr val="000000"/>
                          </a:solidFill>
                          <a:effectLst/>
                          <a:latin typeface="Calibri Light" panose="020F0302020204030204" pitchFamily="34" charset="0"/>
                        </a:rPr>
                        <a:t>4.010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  Principal-All (History Only)</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369043"/>
                  </a:ext>
                </a:extLst>
              </a:tr>
              <a:tr h="110347">
                <a:tc>
                  <a:txBody>
                    <a:bodyPr/>
                    <a:lstStyle/>
                    <a:p>
                      <a:pPr algn="r" fontAlgn="b"/>
                      <a:r>
                        <a:rPr lang="en-US" sz="600" b="0" i="0" u="none" strike="noStrike">
                          <a:solidFill>
                            <a:srgbClr val="000000"/>
                          </a:solidFill>
                          <a:effectLst/>
                          <a:latin typeface="Calibri Light" panose="020F0302020204030204" pitchFamily="34" charset="0"/>
                        </a:rPr>
                        <a:t>4.020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  Principal-Notes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8311745"/>
                  </a:ext>
                </a:extLst>
              </a:tr>
              <a:tr h="110347">
                <a:tc>
                  <a:txBody>
                    <a:bodyPr/>
                    <a:lstStyle/>
                    <a:p>
                      <a:pPr algn="r" fontAlgn="b"/>
                      <a:r>
                        <a:rPr lang="en-US" sz="600" b="0" i="0" u="none" strike="noStrike">
                          <a:solidFill>
                            <a:srgbClr val="000000"/>
                          </a:solidFill>
                          <a:effectLst/>
                          <a:latin typeface="Calibri Light" panose="020F0302020204030204" pitchFamily="34" charset="0"/>
                        </a:rPr>
                        <a:t>4.030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  Principal-State Loans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9186089"/>
                  </a:ext>
                </a:extLst>
              </a:tr>
              <a:tr h="110347">
                <a:tc>
                  <a:txBody>
                    <a:bodyPr/>
                    <a:lstStyle/>
                    <a:p>
                      <a:pPr algn="r" fontAlgn="b"/>
                      <a:r>
                        <a:rPr lang="en-US" sz="600" b="0" i="0" u="none" strike="noStrike">
                          <a:solidFill>
                            <a:srgbClr val="000000"/>
                          </a:solidFill>
                          <a:effectLst/>
                          <a:latin typeface="Calibri Light" panose="020F0302020204030204" pitchFamily="34" charset="0"/>
                        </a:rPr>
                        <a:t>4.040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  Principal-State Advancements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7836506"/>
                  </a:ext>
                </a:extLst>
              </a:tr>
              <a:tr h="110347">
                <a:tc>
                  <a:txBody>
                    <a:bodyPr/>
                    <a:lstStyle/>
                    <a:p>
                      <a:pPr algn="r" fontAlgn="b"/>
                      <a:r>
                        <a:rPr lang="en-US" sz="600" b="0" i="0" u="none" strike="noStrike">
                          <a:solidFill>
                            <a:srgbClr val="000000"/>
                          </a:solidFill>
                          <a:effectLst/>
                          <a:latin typeface="Calibri Light" panose="020F0302020204030204" pitchFamily="34" charset="0"/>
                        </a:rPr>
                        <a:t>4.050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  Principal-HB 264 Loans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98,000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98,000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75,000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23,000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0.30667</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3287597"/>
                  </a:ext>
                </a:extLst>
              </a:tr>
              <a:tr h="110347">
                <a:tc>
                  <a:txBody>
                    <a:bodyPr/>
                    <a:lstStyle/>
                    <a:p>
                      <a:pPr algn="r" fontAlgn="b"/>
                      <a:r>
                        <a:rPr lang="en-US" sz="600" b="0" i="0" u="none" strike="noStrike">
                          <a:solidFill>
                            <a:srgbClr val="000000"/>
                          </a:solidFill>
                          <a:effectLst/>
                          <a:latin typeface="Calibri Light" panose="020F0302020204030204" pitchFamily="34" charset="0"/>
                        </a:rPr>
                        <a:t>4.055</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  Principal-Other</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46,000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(46,000)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9039892"/>
                  </a:ext>
                </a:extLst>
              </a:tr>
              <a:tr h="110347">
                <a:tc>
                  <a:txBody>
                    <a:bodyPr/>
                    <a:lstStyle/>
                    <a:p>
                      <a:pPr algn="r" fontAlgn="b"/>
                      <a:r>
                        <a:rPr lang="en-US" sz="600" b="0" i="0" u="none" strike="noStrike">
                          <a:solidFill>
                            <a:srgbClr val="000000"/>
                          </a:solidFill>
                          <a:effectLst/>
                          <a:latin typeface="Calibri Light" panose="020F0302020204030204" pitchFamily="34" charset="0"/>
                        </a:rPr>
                        <a:t>4.060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  Interest and Fiscal Charges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18,951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18,951</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40,224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(21,273)</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-0.52886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9488560"/>
                  </a:ext>
                </a:extLst>
              </a:tr>
              <a:tr h="110347">
                <a:tc>
                  <a:txBody>
                    <a:bodyPr/>
                    <a:lstStyle/>
                    <a:p>
                      <a:pPr algn="r" fontAlgn="b"/>
                      <a:r>
                        <a:rPr lang="en-US" sz="600" b="0" i="0" u="none" strike="noStrike">
                          <a:solidFill>
                            <a:srgbClr val="000000"/>
                          </a:solidFill>
                          <a:effectLst/>
                          <a:latin typeface="Calibri Light" panose="020F0302020204030204" pitchFamily="34" charset="0"/>
                        </a:rPr>
                        <a:t>4.300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Other Objects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3,546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81,271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68,443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48,467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39,074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43,526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(2,979)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26,490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80,541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28,167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416,546</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497,217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(80,671)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-0.16225</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394962"/>
                  </a:ext>
                </a:extLst>
              </a:tr>
              <a:tr h="110347">
                <a:tc>
                  <a:txBody>
                    <a:bodyPr/>
                    <a:lstStyle/>
                    <a:p>
                      <a:pPr algn="r" fontAlgn="b"/>
                      <a:r>
                        <a:rPr lang="en-US" sz="600" b="0" i="0" u="none" strike="noStrike">
                          <a:solidFill>
                            <a:srgbClr val="000000"/>
                          </a:solidFill>
                          <a:effectLst/>
                          <a:latin typeface="Calibri Light" panose="020F0302020204030204" pitchFamily="34" charset="0"/>
                        </a:rPr>
                        <a:t>4.500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Total Expenditures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1,572,152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1,647,068</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2,019,367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1,593,609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1,797,865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1,574,879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1,548,881</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1,595,025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1,787,711</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1,658,677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16,795,234</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20,298,634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(3,503,400)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5430122"/>
                  </a:ext>
                </a:extLst>
              </a:tr>
              <a:tr h="110347">
                <a:tc>
                  <a:txBody>
                    <a:bodyPr/>
                    <a:lstStyle/>
                    <a:p>
                      <a:pPr algn="r" fontAlgn="b"/>
                      <a:r>
                        <a:rPr lang="en-US" sz="600" b="0" i="0" u="none" strike="noStrike">
                          <a:solidFill>
                            <a:srgbClr val="000000"/>
                          </a:solidFill>
                          <a:effectLst/>
                          <a:latin typeface="Calibri Light" panose="020F0302020204030204" pitchFamily="34" charset="0"/>
                        </a:rPr>
                        <a:t>5.010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Operating Transfers-Out</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12,048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58,302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10,487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80,837</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83586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(2,749)</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-0.03289</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1134503"/>
                  </a:ext>
                </a:extLst>
              </a:tr>
              <a:tr h="110347">
                <a:tc>
                  <a:txBody>
                    <a:bodyPr/>
                    <a:lstStyle/>
                    <a:p>
                      <a:pPr algn="r" fontAlgn="b"/>
                      <a:r>
                        <a:rPr lang="en-US" sz="600" b="0" i="0" u="none" strike="noStrike">
                          <a:solidFill>
                            <a:srgbClr val="000000"/>
                          </a:solidFill>
                          <a:effectLst/>
                          <a:latin typeface="Calibri Light" panose="020F0302020204030204" pitchFamily="34" charset="0"/>
                        </a:rPr>
                        <a:t>5.020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600" b="0" i="0" u="none" strike="noStrike">
                          <a:solidFill>
                            <a:srgbClr val="000000"/>
                          </a:solidFill>
                          <a:effectLst/>
                          <a:latin typeface="Calibri Light" panose="020F0302020204030204" pitchFamily="34" charset="0"/>
                        </a:rPr>
                        <a:t>Advances-Out</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212,873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212,873</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141335</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71,538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0.50616</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0267427"/>
                  </a:ext>
                </a:extLst>
              </a:tr>
              <a:tr h="110347">
                <a:tc>
                  <a:txBody>
                    <a:bodyPr/>
                    <a:lstStyle/>
                    <a:p>
                      <a:pPr algn="r" fontAlgn="b"/>
                      <a:r>
                        <a:rPr lang="en-US" sz="600" b="0" i="0" u="none" strike="noStrike">
                          <a:solidFill>
                            <a:srgbClr val="000000"/>
                          </a:solidFill>
                          <a:effectLst/>
                          <a:latin typeface="Calibri Light" panose="020F0302020204030204" pitchFamily="34" charset="0"/>
                        </a:rPr>
                        <a:t>5.030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All Other Financing Uses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2429010"/>
                  </a:ext>
                </a:extLst>
              </a:tr>
              <a:tr h="110347">
                <a:tc>
                  <a:txBody>
                    <a:bodyPr/>
                    <a:lstStyle/>
                    <a:p>
                      <a:pPr algn="r" fontAlgn="b"/>
                      <a:r>
                        <a:rPr lang="en-US" sz="600" b="0" i="0" u="none" strike="noStrike">
                          <a:solidFill>
                            <a:srgbClr val="000000"/>
                          </a:solidFill>
                          <a:effectLst/>
                          <a:latin typeface="Calibri Light" panose="020F0302020204030204" pitchFamily="34" charset="0"/>
                        </a:rPr>
                        <a:t>5.040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Total Other Financing Uses</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212,873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12,048</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58,302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10,487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293,710</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224921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68,789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828809"/>
                  </a:ext>
                </a:extLst>
              </a:tr>
              <a:tr h="207031">
                <a:tc>
                  <a:txBody>
                    <a:bodyPr/>
                    <a:lstStyle/>
                    <a:p>
                      <a:pPr algn="r" fontAlgn="b"/>
                      <a:r>
                        <a:rPr lang="en-US" sz="600" b="0" i="0" u="none" strike="noStrike">
                          <a:solidFill>
                            <a:srgbClr val="000000"/>
                          </a:solidFill>
                          <a:effectLst/>
                          <a:latin typeface="Calibri Light" panose="020F0302020204030204" pitchFamily="34" charset="0"/>
                        </a:rPr>
                        <a:t>5.050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Total Expenditures and Other Financing Uses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600" b="0" i="0" u="none" strike="noStrike">
                          <a:solidFill>
                            <a:srgbClr val="000000"/>
                          </a:solidFill>
                          <a:effectLst/>
                          <a:latin typeface="Calibri Light" panose="020F0302020204030204" pitchFamily="34" charset="0"/>
                        </a:rPr>
                        <a:t>1,572,152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1,647,068</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2,232,240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1,593,609</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1,797,865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1,586,927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1,607,183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1,595,025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1,798,198</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1,658,677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17,088,944</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20,523,555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(3,434,611)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9672654"/>
                  </a:ext>
                </a:extLst>
              </a:tr>
              <a:tr h="110347">
                <a:tc>
                  <a:txBody>
                    <a:bodyPr/>
                    <a:lstStyle/>
                    <a:p>
                      <a:pPr algn="r" fontAlgn="b"/>
                      <a:r>
                        <a:rPr lang="en-US" sz="600" b="0" i="0" u="none" strike="noStrike">
                          <a:solidFill>
                            <a:srgbClr val="000000"/>
                          </a:solidFill>
                          <a:effectLst/>
                          <a:latin typeface="Calibri Light" panose="020F0302020204030204" pitchFamily="34" charset="0"/>
                        </a:rPr>
                        <a:t>6.010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b"/>
                      <a:r>
                        <a:rPr lang="en-US" sz="600" b="0" i="0" u="none" strike="noStrike">
                          <a:solidFill>
                            <a:srgbClr val="000000"/>
                          </a:solidFill>
                          <a:effectLst/>
                          <a:latin typeface="Calibri Light" panose="020F0302020204030204" pitchFamily="34" charset="0"/>
                        </a:rPr>
                        <a:t>Rev. over/(under) Expenditures</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600" b="0" i="0" u="none" strike="noStrike">
                          <a:solidFill>
                            <a:srgbClr val="000000"/>
                          </a:solidFill>
                          <a:effectLst/>
                          <a:latin typeface="Calibri Light" panose="020F0302020204030204" pitchFamily="34" charset="0"/>
                        </a:rPr>
                        <a:t>-167,952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1,623,091</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-634,947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-385,147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-671,323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-465,397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-383,204</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-400,826</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1,984,875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-93,312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405,858</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(1,022,231)</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1,428,089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7607267"/>
                  </a:ext>
                </a:extLst>
              </a:tr>
              <a:tr h="110347">
                <a:tc>
                  <a:txBody>
                    <a:bodyPr/>
                    <a:lstStyle/>
                    <a:p>
                      <a:pPr algn="r" fontAlgn="b"/>
                      <a:r>
                        <a:rPr lang="en-US" sz="600" b="0" i="0" u="none" strike="noStrike">
                          <a:solidFill>
                            <a:srgbClr val="000000"/>
                          </a:solidFill>
                          <a:effectLst/>
                          <a:latin typeface="Calibri Light" panose="020F0302020204030204" pitchFamily="34" charset="0"/>
                        </a:rPr>
                        <a:t>7.010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Beginning Cash Balance</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4,825,592</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4,585,383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6,208,474</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5,573,527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5,188,380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4,517,057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4,051,660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3,668,456</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3,267,630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5,252,505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4,753,335</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4,825,592</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(72,257)</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2880562"/>
                  </a:ext>
                </a:extLst>
              </a:tr>
              <a:tr h="110347">
                <a:tc>
                  <a:txBody>
                    <a:bodyPr/>
                    <a:lstStyle/>
                    <a:p>
                      <a:pPr algn="r" fontAlgn="b"/>
                      <a:r>
                        <a:rPr lang="en-US" sz="600" b="0" i="0" u="none" strike="noStrike">
                          <a:solidFill>
                            <a:srgbClr val="000000"/>
                          </a:solidFill>
                          <a:effectLst/>
                          <a:latin typeface="Calibri Light" panose="020F0302020204030204" pitchFamily="34" charset="0"/>
                        </a:rPr>
                        <a:t>7.020</a:t>
                      </a:r>
                    </a:p>
                  </a:txBody>
                  <a:tcPr marL="4763" marR="4763" marT="476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600" b="0" i="0" u="none" strike="noStrike">
                          <a:solidFill>
                            <a:srgbClr val="000000"/>
                          </a:solidFill>
                          <a:effectLst/>
                          <a:latin typeface="Calibri Light" panose="020F0302020204030204" pitchFamily="34" charset="0"/>
                        </a:rPr>
                        <a:t>Ending Cash Balance</a:t>
                      </a:r>
                    </a:p>
                  </a:txBody>
                  <a:tcPr marL="4763" marR="4763" marT="476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Light" panose="020F0302020204030204" pitchFamily="34" charset="0"/>
                        </a:rPr>
                        <a:t> </a:t>
                      </a:r>
                    </a:p>
                  </a:txBody>
                  <a:tcPr marL="4763" marR="4763" marT="4763" marB="0" anchor="b">
                    <a:lnL>
                      <a:noFill/>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4,657,640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6,208,474</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5,573,527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5,188,380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4,517,057</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4,051,660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3,668,456</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3,267,630</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5,252,505</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Calibri Light" panose="020F0302020204030204" pitchFamily="34" charset="0"/>
                        </a:rPr>
                        <a:t>5,159,193</a:t>
                      </a:r>
                    </a:p>
                  </a:txBody>
                  <a:tcPr marL="4763" marR="4763" marT="4763" marB="0" anchor="b">
                    <a:lnL w="1270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3,803,361.0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Light" panose="020F0302020204030204" pitchFamily="34" charset="0"/>
                        </a:rPr>
                        <a:t>   1,355,832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dirty="0">
                          <a:solidFill>
                            <a:srgbClr val="000000"/>
                          </a:solidFill>
                          <a:effectLst/>
                          <a:latin typeface="Calibri Light" panose="020F0302020204030204" pitchFamily="34" charset="0"/>
                        </a:rPr>
                        <a:t> </a:t>
                      </a:r>
                    </a:p>
                  </a:txBody>
                  <a:tcPr marL="4763" marR="4763" marT="476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0963450"/>
                  </a:ext>
                </a:extLst>
              </a:tr>
            </a:tbl>
          </a:graphicData>
        </a:graphic>
      </p:graphicFrame>
      <p:sp>
        <p:nvSpPr>
          <p:cNvPr id="7" name="Title 1"/>
          <p:cNvSpPr>
            <a:spLocks noGrp="1"/>
          </p:cNvSpPr>
          <p:nvPr>
            <p:ph type="title" idx="4294967295"/>
          </p:nvPr>
        </p:nvSpPr>
        <p:spPr>
          <a:xfrm>
            <a:off x="1117600" y="292486"/>
            <a:ext cx="10096500" cy="736208"/>
          </a:xfrm>
        </p:spPr>
        <p:txBody>
          <a:bodyPr/>
          <a:lstStyle/>
          <a:p>
            <a:pPr algn="ctr"/>
            <a:r>
              <a:rPr lang="en-US" dirty="0" smtClean="0"/>
              <a:t>Coshocton City Schools</a:t>
            </a:r>
            <a:endParaRPr lang="en-US" dirty="0"/>
          </a:p>
        </p:txBody>
      </p:sp>
      <p:pic>
        <p:nvPicPr>
          <p:cNvPr id="8" name="Picture 7"/>
          <p:cNvPicPr>
            <a:picLocks noChangeAspect="1"/>
          </p:cNvPicPr>
          <p:nvPr/>
        </p:nvPicPr>
        <p:blipFill>
          <a:blip r:embed="rId2"/>
          <a:stretch>
            <a:fillRect/>
          </a:stretch>
        </p:blipFill>
        <p:spPr>
          <a:xfrm>
            <a:off x="10581682" y="5829300"/>
            <a:ext cx="1248441" cy="800106"/>
          </a:xfrm>
          <a:prstGeom prst="rect">
            <a:avLst/>
          </a:prstGeom>
        </p:spPr>
      </p:pic>
    </p:spTree>
    <p:extLst>
      <p:ext uri="{BB962C8B-B14F-4D97-AF65-F5344CB8AC3E}">
        <p14:creationId xmlns:p14="http://schemas.microsoft.com/office/powerpoint/2010/main" val="1904250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371975" y="1820320"/>
            <a:ext cx="3207385" cy="2055562"/>
          </a:xfrm>
          <a:prstGeom prst="rect">
            <a:avLst/>
          </a:prstGeom>
        </p:spPr>
      </p:pic>
      <p:sp>
        <p:nvSpPr>
          <p:cNvPr id="2" name="Title 1"/>
          <p:cNvSpPr>
            <a:spLocks noGrp="1"/>
          </p:cNvSpPr>
          <p:nvPr>
            <p:ph type="ctrTitle"/>
          </p:nvPr>
        </p:nvSpPr>
        <p:spPr>
          <a:xfrm>
            <a:off x="1595120" y="924560"/>
            <a:ext cx="9009380" cy="4091940"/>
          </a:xfrm>
        </p:spPr>
        <p:txBody>
          <a:bodyPr>
            <a:normAutofit fontScale="90000"/>
          </a:bodyPr>
          <a:lstStyle/>
          <a:p>
            <a:r>
              <a:rPr lang="en-US" sz="4800" dirty="0" smtClean="0"/>
              <a:t>Coshocton City Schools</a:t>
            </a:r>
            <a:br>
              <a:rPr lang="en-US" sz="4800" dirty="0" smtClean="0"/>
            </a:br>
            <a:r>
              <a:rPr lang="en-US" sz="4800" dirty="0" smtClean="0"/>
              <a:t/>
            </a:r>
            <a:br>
              <a:rPr lang="en-US" sz="4800" dirty="0" smtClean="0"/>
            </a:br>
            <a:r>
              <a:rPr lang="en-US" sz="4800" dirty="0" smtClean="0"/>
              <a:t/>
            </a:r>
            <a:br>
              <a:rPr lang="en-US" sz="4800" dirty="0" smtClean="0"/>
            </a:br>
            <a:r>
              <a:rPr lang="en-US" sz="4800" dirty="0" smtClean="0"/>
              <a:t/>
            </a:r>
            <a:br>
              <a:rPr lang="en-US" sz="4800" dirty="0" smtClean="0"/>
            </a:br>
            <a:r>
              <a:rPr lang="en-US" dirty="0" smtClean="0"/>
              <a:t/>
            </a:r>
            <a:br>
              <a:rPr lang="en-US" dirty="0" smtClean="0"/>
            </a:br>
            <a:r>
              <a:rPr lang="en-US" sz="2400" dirty="0" smtClean="0"/>
              <a:t>5% and 10% Reduction Estimates to State Funding</a:t>
            </a:r>
            <a:r>
              <a:rPr lang="en-US" sz="2400" dirty="0"/>
              <a:t/>
            </a:r>
            <a:br>
              <a:rPr lang="en-US" sz="2400" dirty="0"/>
            </a:br>
            <a:endParaRPr lang="en-US" sz="2400" dirty="0"/>
          </a:p>
        </p:txBody>
      </p:sp>
      <p:sp>
        <p:nvSpPr>
          <p:cNvPr id="3" name="Subtitle 2"/>
          <p:cNvSpPr>
            <a:spLocks noGrp="1"/>
          </p:cNvSpPr>
          <p:nvPr>
            <p:ph type="subTitle" idx="1"/>
          </p:nvPr>
        </p:nvSpPr>
        <p:spPr>
          <a:xfrm>
            <a:off x="1595120" y="4883242"/>
            <a:ext cx="9144000" cy="1655762"/>
          </a:xfrm>
        </p:spPr>
        <p:txBody>
          <a:bodyPr/>
          <a:lstStyle/>
          <a:p>
            <a:endParaRPr lang="en-US" dirty="0"/>
          </a:p>
          <a:p>
            <a:r>
              <a:rPr lang="en-US" sz="2200" dirty="0" smtClean="0">
                <a:latin typeface="+mj-lt"/>
              </a:rPr>
              <a:t>Presented By: Terri Eyerman, Treasurer/CFO</a:t>
            </a:r>
            <a:endParaRPr lang="en-US" sz="2200" dirty="0">
              <a:latin typeface="+mj-lt"/>
            </a:endParaRPr>
          </a:p>
        </p:txBody>
      </p:sp>
    </p:spTree>
    <p:extLst>
      <p:ext uri="{BB962C8B-B14F-4D97-AF65-F5344CB8AC3E}">
        <p14:creationId xmlns:p14="http://schemas.microsoft.com/office/powerpoint/2010/main" val="2867469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4748" y="122237"/>
            <a:ext cx="10515600" cy="132556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smtClean="0"/>
              <a:t>Coshocton City Schools</a:t>
            </a:r>
            <a:br>
              <a:rPr lang="en-US" dirty="0" smtClean="0"/>
            </a:br>
            <a:r>
              <a:rPr lang="en-US" dirty="0" smtClean="0"/>
              <a:t>Estimate of Impact from 5% State Foundation Cut </a:t>
            </a:r>
            <a:endParaRPr lang="en-US" dirty="0"/>
          </a:p>
        </p:txBody>
      </p:sp>
      <p:pic>
        <p:nvPicPr>
          <p:cNvPr id="4" name="Picture 3"/>
          <p:cNvPicPr>
            <a:picLocks noChangeAspect="1"/>
          </p:cNvPicPr>
          <p:nvPr/>
        </p:nvPicPr>
        <p:blipFill>
          <a:blip r:embed="rId2"/>
          <a:stretch>
            <a:fillRect/>
          </a:stretch>
        </p:blipFill>
        <p:spPr>
          <a:xfrm>
            <a:off x="2548393" y="1225769"/>
            <a:ext cx="6899315" cy="5511799"/>
          </a:xfrm>
          <a:prstGeom prst="rect">
            <a:avLst/>
          </a:prstGeom>
        </p:spPr>
      </p:pic>
      <p:pic>
        <p:nvPicPr>
          <p:cNvPr id="5" name="Picture 4"/>
          <p:cNvPicPr>
            <a:picLocks noChangeAspect="1"/>
          </p:cNvPicPr>
          <p:nvPr/>
        </p:nvPicPr>
        <p:blipFill>
          <a:blip r:embed="rId3"/>
          <a:stretch>
            <a:fillRect/>
          </a:stretch>
        </p:blipFill>
        <p:spPr>
          <a:xfrm>
            <a:off x="10160000" y="5681240"/>
            <a:ext cx="1838037" cy="1176760"/>
          </a:xfrm>
          <a:prstGeom prst="rect">
            <a:avLst/>
          </a:prstGeom>
        </p:spPr>
      </p:pic>
      <p:cxnSp>
        <p:nvCxnSpPr>
          <p:cNvPr id="7" name="Straight Arrow Connector 6"/>
          <p:cNvCxnSpPr/>
          <p:nvPr/>
        </p:nvCxnSpPr>
        <p:spPr>
          <a:xfrm flipH="1" flipV="1">
            <a:off x="6112548" y="2340871"/>
            <a:ext cx="3504418" cy="134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112549" y="2354317"/>
            <a:ext cx="3504417" cy="26380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616966" y="1320373"/>
            <a:ext cx="2381071" cy="4493538"/>
          </a:xfrm>
          <a:prstGeom prst="rect">
            <a:avLst/>
          </a:prstGeom>
          <a:noFill/>
        </p:spPr>
        <p:txBody>
          <a:bodyPr wrap="square" rtlCol="0">
            <a:spAutoFit/>
          </a:bodyPr>
          <a:lstStyle/>
          <a:p>
            <a:r>
              <a:rPr lang="en-US" sz="1100" dirty="0" smtClean="0"/>
              <a:t>The pink chart is the January 2020 forecast totals as they were prior to today. The green chart reflects the new totals after state deductions. This year the district was cut just over $230K as reflected in line 2.08 in 2020 on the green chart.  Also in the green chart you will see that 2021 revenue has faced reductions. These are a result of estimating a 5% cut to state funding and an additional 5% in Local delinquencies. 2022 reflects an additional 2.5% reduction to state funding and 2.5% additional delinquencies. 2023 there are no additional cuts and we are modeling a gradual increase back to the level of state funding we received prior to COVID. No expenditures were changed on these charts in order to isolate the impact of the revenue changes alone. The May forecast incorporates these cuts and changes to expenditures. </a:t>
            </a:r>
            <a:r>
              <a:rPr lang="en-US" sz="1100" dirty="0"/>
              <a:t>All local delinquencies are reflected as recovered by the end of this forecast</a:t>
            </a:r>
          </a:p>
        </p:txBody>
      </p:sp>
    </p:spTree>
    <p:extLst>
      <p:ext uri="{BB962C8B-B14F-4D97-AF65-F5344CB8AC3E}">
        <p14:creationId xmlns:p14="http://schemas.microsoft.com/office/powerpoint/2010/main" val="1975501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301</TotalTime>
  <Words>1417</Words>
  <Application>Microsoft Office PowerPoint</Application>
  <PresentationFormat>Widescreen</PresentationFormat>
  <Paragraphs>797</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Coshocton City Schools</vt:lpstr>
      <vt:lpstr>Coshocton City Schools     Monthly Financial Report April 2020 </vt:lpstr>
      <vt:lpstr>Coshocton City Schools</vt:lpstr>
      <vt:lpstr>Coshocton City Schools Monthly Cash Flow</vt:lpstr>
      <vt:lpstr>Coshocton City Schools Monthly Cash Flow</vt:lpstr>
      <vt:lpstr>Coshocton City Schools Monthly Cash Flow</vt:lpstr>
      <vt:lpstr>Coshocton City Schools</vt:lpstr>
      <vt:lpstr>Coshocton City Schools     5% and 10% Reduction Estimates to State Funding </vt:lpstr>
      <vt:lpstr>PowerPoint Presentation</vt:lpstr>
      <vt:lpstr>PowerPoint Presentation</vt:lpstr>
      <vt:lpstr>Coshocton City Schools      May 2020 Five Year Forecast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Coshocton City Schools    Monthly Financial Report</dc:title>
  <dc:creator>Terri Eyerman</dc:creator>
  <cp:lastModifiedBy>Terri Eyerman</cp:lastModifiedBy>
  <cp:revision>28</cp:revision>
  <dcterms:created xsi:type="dcterms:W3CDTF">2020-02-20T04:09:43Z</dcterms:created>
  <dcterms:modified xsi:type="dcterms:W3CDTF">2020-05-21T20:06:49Z</dcterms:modified>
</cp:coreProperties>
</file>